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44"/>
  </p:handoutMasterIdLst>
  <p:sldIdLst>
    <p:sldId id="256" r:id="rId3"/>
    <p:sldId id="646" r:id="rId5"/>
    <p:sldId id="507" r:id="rId6"/>
    <p:sldId id="510" r:id="rId7"/>
    <p:sldId id="645" r:id="rId8"/>
    <p:sldId id="517" r:id="rId9"/>
    <p:sldId id="558" r:id="rId10"/>
    <p:sldId id="516" r:id="rId11"/>
    <p:sldId id="511" r:id="rId12"/>
    <p:sldId id="523" r:id="rId13"/>
    <p:sldId id="525" r:id="rId14"/>
    <p:sldId id="557" r:id="rId15"/>
    <p:sldId id="564" r:id="rId16"/>
    <p:sldId id="565" r:id="rId17"/>
    <p:sldId id="518" r:id="rId18"/>
    <p:sldId id="644" r:id="rId19"/>
    <p:sldId id="528" r:id="rId20"/>
    <p:sldId id="530" r:id="rId21"/>
    <p:sldId id="532" r:id="rId22"/>
    <p:sldId id="614" r:id="rId23"/>
    <p:sldId id="613" r:id="rId24"/>
    <p:sldId id="556" r:id="rId25"/>
    <p:sldId id="258" r:id="rId26"/>
    <p:sldId id="647" r:id="rId27"/>
    <p:sldId id="257" r:id="rId28"/>
    <p:sldId id="643" r:id="rId29"/>
    <p:sldId id="578" r:id="rId30"/>
    <p:sldId id="627" r:id="rId31"/>
    <p:sldId id="579" r:id="rId32"/>
    <p:sldId id="580" r:id="rId33"/>
    <p:sldId id="581" r:id="rId34"/>
    <p:sldId id="685" r:id="rId35"/>
    <p:sldId id="282" r:id="rId36"/>
    <p:sldId id="283" r:id="rId37"/>
    <p:sldId id="637" r:id="rId38"/>
    <p:sldId id="636" r:id="rId39"/>
    <p:sldId id="534" r:id="rId40"/>
    <p:sldId id="513" r:id="rId41"/>
    <p:sldId id="514" r:id="rId42"/>
    <p:sldId id="297" r:id="rId43"/>
  </p:sldIdLst>
  <p:sldSz cx="12192000" cy="6858000"/>
  <p:notesSz cx="6858000" cy="9144000"/>
  <p:custDataLst>
    <p:tags r:id="rId4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25" userDrawn="1">
          <p15:clr>
            <a:srgbClr val="A4A3A4"/>
          </p15:clr>
        </p15:guide>
        <p15:guide id="2" pos="4360" userDrawn="1">
          <p15:clr>
            <a:srgbClr val="A4A3A4"/>
          </p15:clr>
        </p15:guide>
        <p15:guide id="3" pos="6888" userDrawn="1">
          <p15:clr>
            <a:srgbClr val="A4A3A4"/>
          </p15:clr>
        </p15:guide>
        <p15:guide id="4" pos="576" userDrawn="1">
          <p15:clr>
            <a:srgbClr val="A4A3A4"/>
          </p15:clr>
        </p15:guide>
        <p15:guide id="5" pos="791" userDrawn="1">
          <p15:clr>
            <a:srgbClr val="A4A3A4"/>
          </p15:clr>
        </p15:guide>
        <p15:guide id="6" pos="75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6BB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66" autoAdjust="0"/>
  </p:normalViewPr>
  <p:slideViewPr>
    <p:cSldViewPr snapToGrid="0" showGuides="1">
      <p:cViewPr>
        <p:scale>
          <a:sx n="100" d="100"/>
          <a:sy n="100" d="100"/>
        </p:scale>
        <p:origin x="954" y="216"/>
      </p:cViewPr>
      <p:guideLst>
        <p:guide orient="horz" pos="1525"/>
        <p:guide pos="4360"/>
        <p:guide pos="6888"/>
        <p:guide pos="576"/>
        <p:guide pos="791"/>
        <p:guide pos="7511"/>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65.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1" sz="1200">
                <a:latin typeface="Arial" panose="020B0604020202020204" pitchFamily="34" charset="0"/>
                <a:ea typeface="宋体" panose="02010600030101010101" pitchFamily="2" charset="-122"/>
                <a:cs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kumimoji="1"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CDA9819-A25F-4AD5-BC8D-2F1D766669CB}" type="datetimeFigureOut">
              <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kumimoji="1" sz="1200">
                <a:latin typeface="Arial" panose="020B0604020202020204" pitchFamily="34" charset="0"/>
                <a:ea typeface="宋体" panose="02010600030101010101" pitchFamily="2" charset="-122"/>
                <a:cs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kumimoji="1"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0D64D5D-E05A-4ED3-A8A7-E0B9BB4604D1}" type="slidenum">
              <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页眉占位符 1"/>
          <p:cNvSpPr>
            <a:spLocks noGrp="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339" name="日期占位符 2"/>
          <p:cNvSpPr>
            <a:spLocks noGrp="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939AA93-F5CD-4051-99E8-51790FE9A6D8}"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p:txBody>
      </p:sp>
      <p:sp>
        <p:nvSpPr>
          <p:cNvPr id="14341" name="备注占位符 4"/>
          <p:cNvSpPr>
            <a:spLocks noGrp="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编辑母版文本样式</a:t>
            </a:r>
            <a:endPar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452755"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第二级</a:t>
            </a:r>
            <a:endPar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909955"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第三级</a:t>
            </a:r>
            <a:endPar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1367155"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第四级</a:t>
            </a:r>
            <a:endPar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1824355"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第五级</a:t>
            </a:r>
            <a:endParaRPr kumimoji="1"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p:txBody>
      </p:sp>
      <p:sp>
        <p:nvSpPr>
          <p:cNvPr id="14342" name="页脚占位符 5"/>
          <p:cNvSpPr>
            <a:spLocks noGrp="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343" name="灯片编号占位符 6"/>
          <p:cNvSpPr>
            <a:spLocks noGrp="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E2F9F5B-C9C2-4BDF-96F4-FCDA74782D58}"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等线" panose="02010600030101010101" pitchFamily="2" charset="-122"/>
      </a:defRPr>
    </a:lvl1pPr>
    <a:lvl2pPr marL="452755" algn="l" rtl="0" eaLnBrk="0" fontAlgn="base" hangingPunct="0">
      <a:spcBef>
        <a:spcPct val="30000"/>
      </a:spcBef>
      <a:spcAft>
        <a:spcPct val="0"/>
      </a:spcAft>
      <a:defRPr kumimoji="1" sz="1200" kern="1200">
        <a:solidFill>
          <a:schemeClr val="tx1"/>
        </a:solidFill>
        <a:latin typeface="+mn-lt"/>
        <a:ea typeface="+mn-ea"/>
        <a:cs typeface="等线" panose="02010600030101010101" pitchFamily="2" charset="-122"/>
      </a:defRPr>
    </a:lvl2pPr>
    <a:lvl3pPr marL="909955" algn="l" rtl="0" eaLnBrk="0" fontAlgn="base" hangingPunct="0">
      <a:spcBef>
        <a:spcPct val="30000"/>
      </a:spcBef>
      <a:spcAft>
        <a:spcPct val="0"/>
      </a:spcAft>
      <a:defRPr kumimoji="1" sz="1200" kern="1200">
        <a:solidFill>
          <a:schemeClr val="tx1"/>
        </a:solidFill>
        <a:latin typeface="+mn-lt"/>
        <a:ea typeface="+mn-ea"/>
        <a:cs typeface="等线" panose="02010600030101010101" pitchFamily="2" charset="-122"/>
      </a:defRPr>
    </a:lvl3pPr>
    <a:lvl4pPr marL="1367155" algn="l" rtl="0" eaLnBrk="0" fontAlgn="base" hangingPunct="0">
      <a:spcBef>
        <a:spcPct val="30000"/>
      </a:spcBef>
      <a:spcAft>
        <a:spcPct val="0"/>
      </a:spcAft>
      <a:defRPr kumimoji="1" sz="1200" kern="1200">
        <a:solidFill>
          <a:schemeClr val="tx1"/>
        </a:solidFill>
        <a:latin typeface="+mn-lt"/>
        <a:ea typeface="+mn-ea"/>
        <a:cs typeface="等线" panose="02010600030101010101" pitchFamily="2" charset="-122"/>
      </a:defRPr>
    </a:lvl4pPr>
    <a:lvl5pPr marL="1824355" algn="l" rtl="0" eaLnBrk="0" fontAlgn="base" hangingPunct="0">
      <a:spcBef>
        <a:spcPct val="30000"/>
      </a:spcBef>
      <a:spcAft>
        <a:spcPct val="0"/>
      </a:spcAft>
      <a:defRPr kumimoji="1" sz="1200" kern="1200">
        <a:solidFill>
          <a:schemeClr val="tx1"/>
        </a:solidFill>
        <a:latin typeface="+mn-lt"/>
        <a:ea typeface="+mn-ea"/>
        <a:cs typeface="等线"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9460" name="幻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9460" name="幻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9460" name="幻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9460" name="幻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9460" name="幻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9460" name="幻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112713" y="746125"/>
            <a:ext cx="6632575" cy="3730625"/>
          </a:xfrm>
        </p:spPr>
      </p:sp>
      <p:sp>
        <p:nvSpPr>
          <p:cNvPr id="77827" name="备注占位符 2"/>
          <p:cNvSpPr>
            <a:spLocks noGrp="1"/>
          </p:cNvSpPr>
          <p:nvPr>
            <p:ph type="body" idx="1"/>
          </p:nvPr>
        </p:nvSpPr>
        <p:spPr>
          <a:noFill/>
        </p:spPr>
        <p:txBody>
          <a:bodyPr/>
          <a:lstStyle/>
          <a:p>
            <a:pPr eaLnBrk="1" hangingPunct="1"/>
            <a:endParaRPr lang="zh-CN" altLang="en-US"/>
          </a:p>
        </p:txBody>
      </p:sp>
      <p:sp>
        <p:nvSpPr>
          <p:cNvPr id="77828" name="灯片编号占位符 3"/>
          <p:cNvSpPr>
            <a:spLocks noGrp="1"/>
          </p:cNvSpPr>
          <p:nvPr>
            <p:ph type="sldNum" sz="quarter" idx="5"/>
          </p:nvPr>
        </p:nvSpPr>
        <p:spPr>
          <a:noFill/>
          <a:ln>
            <a:miter lim="800000"/>
          </a:ln>
        </p:spPr>
        <p:txBody>
          <a:bodyPr/>
          <a:lstStyle/>
          <a:p>
            <a:fld id="{3DA31B7B-83DF-4545-86E1-D5354C525FBA}" type="slidenum">
              <a:rPr lang="de-DE" altLang="zh-CN" smtClean="0">
                <a:ea typeface="宋体" panose="02010600030101010101" pitchFamily="2" charset="-122"/>
              </a:rPr>
            </a:fld>
            <a:endParaRPr lang="de-DE" altLang="zh-CN">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单击以编辑母版副标题样式</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971BE0B-6414-411C-A0A1-A16961BB53B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2DBE525-3A19-400A-B9F8-4B3874098C97}"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B67D2A-CBF7-4637-AB5F-B1122E4A719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E8DA22-1A0E-40BC-B84D-DF0737D1CB03}"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31"/>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31"/>
            <a:ext cx="7734300"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0B68F4-3B49-49CD-958C-9CC3C955571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8FF2A-BFB0-4FF4-B58F-0792F815D3E1}"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5FB172A-2366-47D6-A84E-C1F26C0553A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1550DB0-F5CE-4E16-A675-67992DCFA1E0}"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256EDF6-1557-4AA7-A6BA-39961768557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C1075B0-C8DA-47E4-AF65-5B23483C8ED9}"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5"/>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lvl1pPr>
            <a:lvl2pPr marL="457200" indent="0">
              <a:buNone/>
              <a:defRPr sz="2000"/>
            </a:lvl2pPr>
            <a:lvl3pPr marL="914400" indent="0">
              <a:buNone/>
              <a:defRPr sz="1900"/>
            </a:lvl3pPr>
            <a:lvl4pPr marL="1371600" indent="0">
              <a:buNone/>
              <a:defRPr sz="1600"/>
            </a:lvl4pPr>
            <a:lvl5pPr marL="1828800" indent="0">
              <a:buNone/>
              <a:defRPr sz="1600"/>
            </a:lvl5pPr>
            <a:lvl6pPr marL="2286000" indent="0">
              <a:buNone/>
              <a:defRPr sz="1600"/>
            </a:lvl6pPr>
            <a:lvl7pPr marL="2742565" indent="0">
              <a:buNone/>
              <a:defRPr sz="1600"/>
            </a:lvl7pPr>
            <a:lvl8pPr marL="3199765" indent="0">
              <a:buNone/>
              <a:defRPr sz="1600"/>
            </a:lvl8pPr>
            <a:lvl9pPr marL="3656965" indent="0">
              <a:buNone/>
              <a:defRPr sz="1600"/>
            </a:lvl9pPr>
          </a:lstStyle>
          <a:p>
            <a:pPr lvl="0"/>
            <a:r>
              <a:rPr lang="zh-CN" altLang="en-US"/>
              <a:t>编辑母版文本样式</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C60E8C-1FDC-4369-A798-987B6D5A7D5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54B3578-13D4-4564-AC42-92E1EE552B2B}"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1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BC8E7AD-B54B-4B06-95D6-3F9D4A17EC3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20C556-6138-45DC-8F54-1F1297C551AC}"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1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ED7D6E0-31DD-4833-AF4A-D8C740E8FF7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1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1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1F5539C-4B4C-4678-BB97-04E029A71121}"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873B605-1A90-4F19-B705-66A16527C8B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013A918-2389-482C-8AF1-E60F912BD814}"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Date Placeholder 3"/>
          <p:cNvSpPr>
            <a:spLocks noGrp="1" noChangeArrowheads="1"/>
          </p:cNvSpPr>
          <p:nvPr>
            <p:ph type="dt" sz="half" idx="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7535435-B7AA-490C-B955-D4CCDD0D34A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164DC18-7ED0-4AF6-BB9B-724195BA300B}"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2565" indent="0">
              <a:buNone/>
              <a:defRPr sz="1100"/>
            </a:lvl7pPr>
            <a:lvl8pPr marL="3199765" indent="0">
              <a:buNone/>
              <a:defRPr sz="1100"/>
            </a:lvl8pPr>
            <a:lvl9pPr marL="3656965" indent="0">
              <a:buNone/>
              <a:defRPr sz="1100"/>
            </a:lvl9pPr>
          </a:lstStyle>
          <a:p>
            <a:pPr lvl="0"/>
            <a:r>
              <a:rPr lang="zh-CN" altLang="en-US"/>
              <a:t>编辑母版文本样式</a:t>
            </a:r>
            <a:endParaRPr lang="zh-CN" altLang="en-US"/>
          </a:p>
        </p:txBody>
      </p:sp>
      <p:sp>
        <p:nvSpPr>
          <p:cNvPr id="7" name="Date Placeholder 3"/>
          <p:cNvSpPr>
            <a:spLocks noGrp="1" noChangeArrowheads="1"/>
          </p:cNvSpPr>
          <p:nvPr>
            <p:ph type="dt" sz="half" idx="1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CE323EE-E22C-4916-8C1F-D28AB876F14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BC4E1D-8AE7-45CB-8CAF-DCCB992D514A}"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2"/>
            <a:ext cx="6172200" cy="4873625"/>
          </a:xfrm>
        </p:spPr>
        <p:txBody>
          <a:bodyPr vert="horz" wrap="square" lIns="91430" tIns="45718" rIns="91430" bIns="4571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1" lang="zh-CN" altLang="en-US" sz="3200" b="0" i="0" u="none" strike="noStrike" kern="1200" cap="none" spc="0" normalizeH="0" baseline="0" noProof="0">
              <a:ln>
                <a:noFill/>
              </a:ln>
              <a:solidFill>
                <a:schemeClr val="tx1"/>
              </a:solidFill>
              <a:effectLst/>
              <a:uLnTx/>
              <a:uFillTx/>
              <a:latin typeface="+mn-lt"/>
              <a:ea typeface="+mn-ea"/>
              <a:cs typeface="宋体" panose="02010600030101010101" pitchFamily="2" charset="-122"/>
              <a:sym typeface="Calibri" panose="020F0502020204030204" pitchFamily="34" charset="0"/>
            </a:endParaRPr>
          </a:p>
        </p:txBody>
      </p:sp>
      <p:sp>
        <p:nvSpPr>
          <p:cNvPr id="4" name="文本占位符 3"/>
          <p:cNvSpPr>
            <a:spLocks noGrp="1"/>
          </p:cNvSpPr>
          <p:nvPr>
            <p:ph type="body" sz="half" idx="2" hasCustomPrompt="1"/>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2565" indent="0">
              <a:buNone/>
              <a:defRPr sz="1100"/>
            </a:lvl7pPr>
            <a:lvl8pPr marL="3199765" indent="0">
              <a:buNone/>
              <a:defRPr sz="1100"/>
            </a:lvl8pPr>
            <a:lvl9pPr marL="3656965" indent="0">
              <a:buNone/>
              <a:defRPr sz="1100"/>
            </a:lvl9pPr>
          </a:lstStyle>
          <a:p>
            <a:pPr lvl="0"/>
            <a:r>
              <a:rPr lang="zh-CN" altLang="en-US"/>
              <a:t>编辑母版文本样式</a:t>
            </a:r>
            <a:endParaRPr lang="zh-CN" altLang="en-US"/>
          </a:p>
        </p:txBody>
      </p:sp>
      <p:sp>
        <p:nvSpPr>
          <p:cNvPr id="7" name="Date Placeholder 3"/>
          <p:cNvSpPr>
            <a:spLocks noGrp="1" noChangeArrowheads="1"/>
          </p:cNvSpPr>
          <p:nvPr>
            <p:ph type="dt" sz="half" idx="12"/>
          </p:nvPr>
        </p:nvSpPr>
        <p:spPr bwMode="auto">
          <a:xfrm>
            <a:off x="838200"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E6FEECB-6BD7-4ED1-8996-EF86C40A4A1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noChangeArrowheads="1"/>
          </p:cNvSpPr>
          <p:nvPr>
            <p:ph type="ftr" sz="quarter" idx="3"/>
          </p:nvPr>
        </p:nvSpPr>
        <p:spPr bwMode="auto">
          <a:xfrm>
            <a:off x="4038600" y="6356350"/>
            <a:ext cx="4114800" cy="365125"/>
          </a:xfrm>
          <a:prstGeom prst="rect">
            <a:avLst/>
          </a:prstGeom>
        </p:spPr>
        <p:txBody>
          <a:bodyPr vert="horz" wrap="square" lIns="91430" tIns="45718" rIns="91430"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noChangeArrowheads="1"/>
          </p:cNvSpPr>
          <p:nvPr>
            <p:ph type="sldNum" sz="quarter" idx="4"/>
          </p:nvPr>
        </p:nvSpPr>
        <p:spPr bwMode="auto">
          <a:xfrm>
            <a:off x="9180513" y="6356350"/>
            <a:ext cx="2743200" cy="365125"/>
          </a:xfrm>
          <a:prstGeom prst="rect">
            <a:avLst/>
          </a:prstGeom>
        </p:spPr>
        <p:txBody>
          <a:bodyPr vert="horz" wrap="square" lIns="91430" tIns="45718" rIns="91430" bIns="45718"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07D81C6-2126-4F3C-BDCD-37046E83421E}"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lIns="91430" tIns="45718" rIns="91430" bIns="45718" anchor="ctr" anchorCtr="0"/>
          <a:lstStyle/>
          <a:p>
            <a:pPr lvl="0"/>
            <a:r>
              <a:rPr lang="zh-CN" altLang="zh-CN" dirty="0"/>
              <a:t>Click to edit Master title style</a:t>
            </a:r>
            <a:endParaRPr lang="zh-CN" altLang="zh-CN"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lIns="91430" tIns="45718" rIns="91430" bIns="45718"/>
          <a:lstStyle/>
          <a:p>
            <a:pPr lvl="0"/>
            <a:r>
              <a:rPr lang="zh-CN" altLang="zh-CN" dirty="0"/>
              <a:t>Click to edit Master text styles</a:t>
            </a:r>
            <a:endParaRPr lang="zh-CN" altLang="zh-CN" dirty="0"/>
          </a:p>
          <a:p>
            <a:pPr lvl="1"/>
            <a:r>
              <a:rPr lang="zh-CN" altLang="zh-CN" dirty="0"/>
              <a:t>Second level</a:t>
            </a:r>
            <a:endParaRPr lang="zh-CN" altLang="zh-CN" dirty="0"/>
          </a:p>
          <a:p>
            <a:pPr lvl="2"/>
            <a:r>
              <a:rPr lang="zh-CN" altLang="zh-CN" dirty="0"/>
              <a:t>Third level</a:t>
            </a:r>
            <a:endParaRPr lang="zh-CN" altLang="zh-CN" dirty="0"/>
          </a:p>
          <a:p>
            <a:pPr lvl="3"/>
            <a:r>
              <a:rPr lang="zh-CN" altLang="zh-CN" dirty="0"/>
              <a:t>Fourth level</a:t>
            </a:r>
            <a:endParaRPr lang="zh-CN" altLang="zh-CN" dirty="0"/>
          </a:p>
          <a:p>
            <a:pPr lvl="4"/>
            <a:r>
              <a:rPr lang="zh-CN" altLang="zh-CN" dirty="0"/>
              <a:t>Fifth level</a:t>
            </a:r>
            <a:endParaRPr lang="zh-CN" altLang="zh-CN" dirty="0"/>
          </a:p>
        </p:txBody>
      </p:sp>
      <p:sp>
        <p:nvSpPr>
          <p:cNvPr id="1028" name="Date Placeholder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30" tIns="45718" rIns="91430" bIns="45718" numCol="1" anchor="ctr" anchorCtr="0" compatLnSpc="1"/>
          <a:lstStyle>
            <a:lvl1pPr eaLnBrk="1" hangingPunct="1">
              <a:buFont typeface="Arial" panose="020B0604020202020204" pitchFamily="34" charset="0"/>
              <a:buNone/>
              <a:defRPr sz="1200" smtClean="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0AD5E0F-0CA4-471A-A949-001FE1570ABE}"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Footer Placeholder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30" tIns="45718" rIns="91430" bIns="45718"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cs typeface="+mn-cs"/>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Slide Number Placeholder 5"/>
          <p:cNvSpPr>
            <a:spLocks noGrp="1" noChangeArrowheads="1"/>
          </p:cNvSpPr>
          <p:nvPr>
            <p:ph type="sldNum" sz="quarter" idx="4"/>
          </p:nvPr>
        </p:nvSpPr>
        <p:spPr bwMode="auto">
          <a:xfrm>
            <a:off x="9180513" y="6356350"/>
            <a:ext cx="2743200" cy="365125"/>
          </a:xfrm>
          <a:prstGeom prst="rect">
            <a:avLst/>
          </a:prstGeom>
          <a:noFill/>
          <a:ln>
            <a:noFill/>
          </a:ln>
        </p:spPr>
        <p:txBody>
          <a:bodyPr vert="horz" wrap="square" lIns="91430" tIns="45718" rIns="91430" bIns="45718" numCol="1" anchor="ctr" anchorCtr="0" compatLnSpc="1"/>
          <a:lstStyle>
            <a:lvl1pPr algn="r" eaLnBrk="1" hangingPunct="1">
              <a:buFont typeface="Arial" panose="020B0604020202020204" pitchFamily="34" charset="0"/>
              <a:buNone/>
              <a:defRPr sz="1200" smtClean="0">
                <a:solidFill>
                  <a:srgbClr val="A6A6A6"/>
                </a:solidFill>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36BCD9-9D55-4B74-9D09-5FCD0310E722}" type="slidenum">
              <a:rPr kumimoji="0" lang="zh-CN" altLang="en-US" sz="12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rPr>
            </a:fld>
            <a:endParaRPr kumimoji="0" lang="en-US" altLang="zh-CN" sz="1900" b="0" i="0" u="none" strike="noStrike" kern="120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909955" indent="-909955" algn="l" rtl="0" eaLnBrk="0" fontAlgn="base" hangingPunct="0">
        <a:lnSpc>
          <a:spcPct val="90000"/>
        </a:lnSpc>
        <a:spcBef>
          <a:spcPct val="0"/>
        </a:spcBef>
        <a:spcAft>
          <a:spcPct val="0"/>
        </a:spcAft>
        <a:defRPr kumimoji="1" sz="4400" kern="1200">
          <a:solidFill>
            <a:schemeClr val="tx1"/>
          </a:solidFill>
          <a:latin typeface="+mj-lt"/>
          <a:ea typeface="+mj-ea"/>
          <a:cs typeface="宋体" panose="02010600030101010101" pitchFamily="2" charset="-122"/>
          <a:sym typeface="Calibri Light" panose="020F0302020204030204" pitchFamily="34" charset="0"/>
        </a:defRPr>
      </a:lvl1pPr>
      <a:lvl2pPr marL="909955" indent="-909955"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2pPr>
      <a:lvl3pPr marL="909955" indent="-909955"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3pPr>
      <a:lvl4pPr marL="909955" indent="-909955"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4pPr>
      <a:lvl5pPr marL="909955" indent="-909955"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2565"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4155" indent="-224155"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宋体" panose="02010600030101010101" pitchFamily="2" charset="-122"/>
          <a:sym typeface="Calibri" panose="020F0502020204030204" pitchFamily="34" charset="0"/>
        </a:defRPr>
      </a:lvl1pPr>
      <a:lvl2pPr marL="681355" indent="-224155"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sym typeface="Calibri" panose="020F0502020204030204" pitchFamily="34" charset="0"/>
        </a:defRPr>
      </a:lvl2pPr>
      <a:lvl3pPr marL="1138555" indent="-224155"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sym typeface="Calibri" panose="020F0502020204030204" pitchFamily="34" charset="0"/>
        </a:defRPr>
      </a:lvl3pPr>
      <a:lvl4pPr marL="1595755" indent="-224155"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sym typeface="Calibri" panose="020F0502020204030204" pitchFamily="34" charset="0"/>
        </a:defRPr>
      </a:lvl4pPr>
      <a:lvl5pPr marL="2052955" indent="-224155"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6" Type="http://schemas.openxmlformats.org/officeDocument/2006/relationships/notesSlide" Target="../notesSlides/notesSlide5.xml"/><Relationship Id="rId15" Type="http://schemas.openxmlformats.org/officeDocument/2006/relationships/slideLayout" Target="../slideLayouts/slideLayout12.xml"/><Relationship Id="rId14" Type="http://schemas.openxmlformats.org/officeDocument/2006/relationships/image" Target="../media/image3.png"/><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notesSlide" Target="../notesSlides/notesSlide2.xml"/><Relationship Id="rId15" Type="http://schemas.openxmlformats.org/officeDocument/2006/relationships/slideLayout" Target="../slideLayouts/slideLayout12.xml"/><Relationship Id="rId14" Type="http://schemas.openxmlformats.org/officeDocument/2006/relationships/image" Target="../media/image3.pn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6" Type="http://schemas.openxmlformats.org/officeDocument/2006/relationships/notesSlide" Target="../notesSlides/notesSlide6.xml"/><Relationship Id="rId15" Type="http://schemas.openxmlformats.org/officeDocument/2006/relationships/slideLayout" Target="../slideLayouts/slideLayout12.xml"/><Relationship Id="rId14" Type="http://schemas.openxmlformats.org/officeDocument/2006/relationships/image" Target="../media/image3.png"/><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png"/><Relationship Id="rId7" Type="http://schemas.openxmlformats.org/officeDocument/2006/relationships/image" Target="../media/image40.jpe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8.jpeg"/><Relationship Id="rId4" Type="http://schemas.openxmlformats.org/officeDocument/2006/relationships/image" Target="../media/image47.jpe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6" Type="http://schemas.openxmlformats.org/officeDocument/2006/relationships/notesSlide" Target="../notesSlides/notesSlide10.xml"/><Relationship Id="rId15" Type="http://schemas.openxmlformats.org/officeDocument/2006/relationships/slideLayout" Target="../slideLayouts/slideLayout12.xml"/><Relationship Id="rId14" Type="http://schemas.openxmlformats.org/officeDocument/2006/relationships/image" Target="../media/image3.png"/><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image" Target="../media/image59.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62.png"/><Relationship Id="rId1" Type="http://schemas.openxmlformats.org/officeDocument/2006/relationships/image" Target="../media/image61.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64.png"/><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6" Type="http://schemas.openxmlformats.org/officeDocument/2006/relationships/notesSlide" Target="../notesSlides/notesSlide4.xml"/><Relationship Id="rId15" Type="http://schemas.openxmlformats.org/officeDocument/2006/relationships/slideLayout" Target="../slideLayouts/slideLayout12.xml"/><Relationship Id="rId14" Type="http://schemas.openxmlformats.org/officeDocument/2006/relationships/image" Target="../media/image3.png"/><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tags" Target="../tags/tag25.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16387" name="图片 9" descr="500375179.jpg"/>
          <p:cNvSpPr>
            <a:spLocks noChangeAspect="1"/>
          </p:cNvSpPr>
          <p:nvPr/>
        </p:nvSpPr>
        <p:spPr>
          <a:xfrm>
            <a:off x="6350" y="0"/>
            <a:ext cx="12185650" cy="6858000"/>
          </a:xfrm>
          <a:prstGeom prst="rect">
            <a:avLst/>
          </a:prstGeom>
          <a:noFill/>
          <a:ln w="9525">
            <a:noFill/>
          </a:ln>
        </p:spPr>
        <p:txBody>
          <a:bodyPr lIns="91434" tIns="45718" rIns="91434" bIns="45718"/>
          <a:lstStyle/>
          <a:p>
            <a:endParaRPr lang="zh-CN" altLang="en-US" dirty="0">
              <a:latin typeface="Arial" panose="020B0604020202020204" pitchFamily="34" charset="0"/>
            </a:endParaRPr>
          </a:p>
        </p:txBody>
      </p:sp>
      <p:sp>
        <p:nvSpPr>
          <p:cNvPr id="16388" name="Rectangle 2"/>
          <p:cNvSpPr/>
          <p:nvPr/>
        </p:nvSpPr>
        <p:spPr>
          <a:xfrm>
            <a:off x="0" y="0"/>
            <a:ext cx="12192000" cy="6858000"/>
          </a:xfrm>
          <a:prstGeom prst="rect">
            <a:avLst/>
          </a:prstGeom>
          <a:solidFill>
            <a:srgbClr val="D8D8D8">
              <a:alpha val="43137"/>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sym typeface="Calibri" panose="020F0502020204030204" pitchFamily="34" charset="0"/>
            </a:endParaRPr>
          </a:p>
        </p:txBody>
      </p:sp>
      <p:sp>
        <p:nvSpPr>
          <p:cNvPr id="16389" name="Rectangle 3"/>
          <p:cNvSpPr/>
          <p:nvPr/>
        </p:nvSpPr>
        <p:spPr>
          <a:xfrm>
            <a:off x="0" y="0"/>
            <a:ext cx="12192000" cy="6858000"/>
          </a:xfrm>
          <a:prstGeom prst="rect">
            <a:avLst/>
          </a:prstGeom>
          <a:solidFill>
            <a:srgbClr val="F2F2F2">
              <a:alpha val="43921"/>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sym typeface="Calibri" panose="020F0502020204030204" pitchFamily="34" charset="0"/>
            </a:endParaRPr>
          </a:p>
        </p:txBody>
      </p:sp>
      <p:sp>
        <p:nvSpPr>
          <p:cNvPr id="16390" name="TextBox 4"/>
          <p:cNvSpPr/>
          <p:nvPr/>
        </p:nvSpPr>
        <p:spPr>
          <a:xfrm>
            <a:off x="3468688" y="2555875"/>
            <a:ext cx="5254625" cy="938213"/>
          </a:xfrm>
          <a:prstGeom prst="rect">
            <a:avLst/>
          </a:prstGeom>
          <a:noFill/>
          <a:ln w="9525">
            <a:noFill/>
          </a:ln>
        </p:spPr>
        <p:txBody>
          <a:bodyPr wrap="none" lIns="91430" tIns="45718" rIns="91430" bIns="45718">
            <a:spAutoFit/>
          </a:bodyPr>
          <a:lstStyle/>
          <a:p>
            <a:pPr algn="ctr" eaLnBrk="1" hangingPunct="1"/>
            <a:r>
              <a:rPr lang="en-US" sz="5500">
                <a:solidFill>
                  <a:srgbClr val="3F3F3F"/>
                </a:solidFill>
                <a:latin typeface="微软雅黑" panose="020B0503020204020204" pitchFamily="34" charset="-122"/>
                <a:ea typeface="微软雅黑" panose="020B0503020204020204" pitchFamily="34" charset="-122"/>
                <a:sym typeface="GeosansLight" pitchFamily="2" charset="0"/>
              </a:rPr>
              <a:t>TPMS Products</a:t>
            </a:r>
            <a:endParaRPr lang="en-US" sz="5500">
              <a:solidFill>
                <a:srgbClr val="3F3F3F"/>
              </a:solidFill>
              <a:latin typeface="微软雅黑" panose="020B0503020204020204" pitchFamily="34" charset="-122"/>
              <a:ea typeface="微软雅黑" panose="020B0503020204020204" pitchFamily="34" charset="-122"/>
              <a:sym typeface="GeosansLight" pitchFamily="2" charset="0"/>
            </a:endParaRPr>
          </a:p>
        </p:txBody>
      </p:sp>
      <p:sp>
        <p:nvSpPr>
          <p:cNvPr id="16391" name="TextBox 6"/>
          <p:cNvSpPr/>
          <p:nvPr/>
        </p:nvSpPr>
        <p:spPr>
          <a:xfrm>
            <a:off x="1938867" y="3846513"/>
            <a:ext cx="7509933" cy="338550"/>
          </a:xfrm>
          <a:prstGeom prst="rect">
            <a:avLst/>
          </a:prstGeom>
          <a:solidFill>
            <a:srgbClr val="EC7016"/>
          </a:solidFill>
          <a:ln w="9525">
            <a:noFill/>
          </a:ln>
        </p:spPr>
        <p:txBody>
          <a:bodyPr wrap="square" lIns="91430" tIns="45718" rIns="91430" bIns="45718">
            <a:spAutoFit/>
          </a:bodyPr>
          <a:lstStyle/>
          <a:p>
            <a:pPr algn="ctr" eaLnBrk="1" hangingPunct="1"/>
            <a:r>
              <a:rPr lang="en-US" sz="1600" dirty="0">
                <a:solidFill>
                  <a:srgbClr val="F2F2F2"/>
                </a:solidFill>
                <a:latin typeface="微软雅黑" panose="020B0503020204020204" pitchFamily="34" charset="-122"/>
                <a:ea typeface="微软雅黑" panose="020B0503020204020204" pitchFamily="34" charset="-122"/>
                <a:sym typeface="Open Sans" panose="020B0606030504020204" pitchFamily="2" charset="0"/>
              </a:rPr>
              <a:t> Automotive electronics R&amp;D, production and sales integration enterprise</a:t>
            </a:r>
            <a:endParaRPr lang="en-US" sz="1600" dirty="0">
              <a:solidFill>
                <a:srgbClr val="F2F2F2"/>
              </a:solidFill>
              <a:latin typeface="微软雅黑" panose="020B0503020204020204" pitchFamily="34" charset="-122"/>
              <a:ea typeface="微软雅黑" panose="020B0503020204020204" pitchFamily="34" charset="-122"/>
              <a:sym typeface="Open Sans" panose="020B0606030504020204" pitchFamily="2" charset="0"/>
            </a:endParaRPr>
          </a:p>
        </p:txBody>
      </p:sp>
      <p:sp>
        <p:nvSpPr>
          <p:cNvPr id="16392" name="TextBox 5"/>
          <p:cNvSpPr/>
          <p:nvPr/>
        </p:nvSpPr>
        <p:spPr>
          <a:xfrm>
            <a:off x="4203701" y="4498975"/>
            <a:ext cx="3784600" cy="335915"/>
          </a:xfrm>
          <a:prstGeom prst="rect">
            <a:avLst/>
          </a:prstGeom>
          <a:noFill/>
          <a:ln w="9525">
            <a:noFill/>
          </a:ln>
        </p:spPr>
        <p:txBody>
          <a:bodyPr wrap="none" lIns="91430" tIns="45718" rIns="91430" bIns="45718">
            <a:spAutoFit/>
          </a:bodyPr>
          <a:lstStyle/>
          <a:p>
            <a:pPr algn="ctr" eaLnBrk="1" hangingPunct="1"/>
            <a:r>
              <a:rPr lang="en-US" altLang="zh-CN" sz="1600" dirty="0" err="1">
                <a:solidFill>
                  <a:srgbClr val="3F3F3F"/>
                </a:solidFill>
                <a:latin typeface="微软雅黑" panose="020B0503020204020204" pitchFamily="34" charset="-122"/>
                <a:ea typeface="微软雅黑" panose="020B0503020204020204" pitchFamily="34" charset="-122"/>
                <a:sym typeface="Open Sans" panose="020B0606030504020204" pitchFamily="2" charset="0"/>
              </a:rPr>
              <a:t>Shanghai Autotec International Corp.</a:t>
            </a:r>
            <a:endParaRPr lang="en-US" sz="1600" dirty="0">
              <a:solidFill>
                <a:srgbClr val="3F3F3F"/>
              </a:solidFill>
              <a:latin typeface="微软雅黑" panose="020B0503020204020204" pitchFamily="34" charset="-122"/>
              <a:ea typeface="微软雅黑" panose="020B0503020204020204" pitchFamily="34" charset="-122"/>
              <a:sym typeface="Open Sans" panose="020B0606030504020204" pitchFamily="2" charset="0"/>
            </a:endParaRPr>
          </a:p>
        </p:txBody>
      </p:sp>
      <p:sp>
        <p:nvSpPr>
          <p:cNvPr id="16394" name="矩形 1"/>
          <p:cNvSpPr/>
          <p:nvPr/>
        </p:nvSpPr>
        <p:spPr>
          <a:xfrm>
            <a:off x="2136775" y="6057900"/>
            <a:ext cx="8467725" cy="335915"/>
          </a:xfrm>
          <a:prstGeom prst="rect">
            <a:avLst/>
          </a:prstGeom>
          <a:noFill/>
          <a:ln w="9525">
            <a:noFill/>
          </a:ln>
        </p:spPr>
        <p:txBody>
          <a:bodyPr lIns="91430" tIns="45718" rIns="91430" bIns="45718">
            <a:spAutoFit/>
          </a:bodyPr>
          <a:lstStyle/>
          <a:p>
            <a:pPr algn="ctr"/>
            <a:r>
              <a:rPr lang="en-US" sz="1600">
                <a:solidFill>
                  <a:srgbClr val="595959"/>
                </a:solidFill>
                <a:latin typeface="微软雅黑" panose="020B0503020204020204" pitchFamily="34" charset="-122"/>
                <a:ea typeface="微软雅黑" panose="020B0503020204020204" pitchFamily="34" charset="-122"/>
              </a:rPr>
              <a:t>Focusing on intelligent electronic high-tech as the core competitiveness, we are deeply engaged in the automotive electronics industry.</a:t>
            </a:r>
            <a:endParaRPr lang="en-US" sz="1600">
              <a:solidFill>
                <a:srgbClr val="595959"/>
              </a:solidFill>
              <a:latin typeface="微软雅黑" panose="020B0503020204020204" pitchFamily="34" charset="-122"/>
              <a:ea typeface="微软雅黑" panose="020B0503020204020204" pitchFamily="34" charset="-122"/>
            </a:endParaRPr>
          </a:p>
        </p:txBody>
      </p:sp>
      <p:pic>
        <p:nvPicPr>
          <p:cNvPr id="2" name="图片 1"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7"/>
          <p:cNvSpPr>
            <a:spLocks noChangeArrowheads="1"/>
          </p:cNvSpPr>
          <p:nvPr/>
        </p:nvSpPr>
        <p:spPr bwMode="auto">
          <a:xfrm>
            <a:off x="263525" y="142875"/>
            <a:ext cx="877888" cy="877888"/>
          </a:xfrm>
          <a:prstGeom prst="ellipse">
            <a:avLst/>
          </a:prstGeom>
          <a:noFill/>
          <a:ln w="6350">
            <a:solidFill>
              <a:srgbClr val="A5A5A5"/>
            </a:solidFill>
            <a:bevel/>
          </a:ln>
          <a:extLst>
            <a:ext uri="{909E8E84-426E-40DD-AFC4-6F175D3DCCD1}">
              <a14:hiddenFill xmlns:a14="http://schemas.microsoft.com/office/drawing/2010/main">
                <a:solidFill>
                  <a:srgbClr val="FFFFFF"/>
                </a:solidFill>
              </a14:hiddenFill>
            </a:ext>
          </a:extLst>
        </p:spPr>
        <p:txBody>
          <a:bodyPr lIns="91430" tIns="45718" rIns="91430" bIns="4571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800">
              <a:solidFill>
                <a:srgbClr val="7F7F7F"/>
              </a:solidFill>
              <a:latin typeface="Calibri" panose="020F0502020204030204" pitchFamily="34" charset="0"/>
              <a:sym typeface="Calibri" panose="020F0502020204030204" pitchFamily="34" charset="0"/>
            </a:endParaRPr>
          </a:p>
        </p:txBody>
      </p:sp>
      <p:sp>
        <p:nvSpPr>
          <p:cNvPr id="34819" name="Rectangle 4"/>
          <p:cNvSpPr>
            <a:spLocks noChangeArrowheads="1"/>
          </p:cNvSpPr>
          <p:nvPr/>
        </p:nvSpPr>
        <p:spPr bwMode="auto">
          <a:xfrm>
            <a:off x="1219200" y="1063625"/>
            <a:ext cx="74612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Commercial Vehicle Receiver Controller-14pin connector</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4820" name="幻灯片编号占位符 1"/>
          <p:cNvSpPr>
            <a:spLocks noGrp="1"/>
          </p:cNvSpPr>
          <p:nvPr>
            <p:ph type="sldNum" sz="quarter" idx="12"/>
          </p:nvPr>
        </p:nvSpPr>
        <p:spPr bwMode="auto">
          <a:xfrm>
            <a:off x="9180513"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8" rIns="91430" bIns="45718"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A6A6A6"/>
                </a:solidFill>
                <a:latin typeface="微软雅黑" panose="020B0503020204020204" pitchFamily="34" charset="-122"/>
                <a:ea typeface="微软雅黑" panose="020B0503020204020204" pitchFamily="34" charset="-122"/>
                <a:cs typeface="+mn-cs"/>
              </a:defRPr>
            </a:lvl1pPr>
            <a:lvl2pPr marL="4527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099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671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43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7F28B2F1-9434-478D-9B33-2331669AEED3}" type="slidenum">
              <a:rPr lang="zh-CN" altLang="en-US" smtClean="0"/>
            </a:fld>
            <a:endParaRPr lang="zh-CN" altLang="en-US"/>
          </a:p>
        </p:txBody>
      </p:sp>
      <p:pic>
        <p:nvPicPr>
          <p:cNvPr id="34821" name="图片 9"/>
          <p:cNvPicPr>
            <a:picLocks noChangeAspect="1"/>
          </p:cNvPicPr>
          <p:nvPr/>
        </p:nvPicPr>
        <p:blipFill>
          <a:blip r:embed="rId1"/>
          <a:srcRect/>
          <a:stretch>
            <a:fillRect/>
          </a:stretch>
        </p:blipFill>
        <p:spPr bwMode="auto">
          <a:xfrm>
            <a:off x="428625" y="31273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1"/>
          <p:cNvSpPr>
            <a:spLocks noChangeArrowheads="1"/>
          </p:cNvSpPr>
          <p:nvPr/>
        </p:nvSpPr>
        <p:spPr bwMode="auto">
          <a:xfrm>
            <a:off x="1219200" y="230188"/>
            <a:ext cx="4198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sz="3600">
                <a:solidFill>
                  <a:srgbClr val="595959"/>
                </a:solidFill>
                <a:latin typeface="微软雅黑" panose="020B0503020204020204" pitchFamily="34" charset="-122"/>
                <a:ea typeface="微软雅黑" panose="020B0503020204020204" pitchFamily="34" charset="-122"/>
                <a:sym typeface="GeosansLight" pitchFamily="2" charset="0"/>
              </a:rPr>
              <a:t>Commercial Vehicle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11" name="图片 10"/>
          <p:cNvPicPr>
            <a:picLocks noChangeAspect="1"/>
          </p:cNvPicPr>
          <p:nvPr/>
        </p:nvPicPr>
        <p:blipFill>
          <a:blip r:embed="rId2"/>
          <a:srcRect/>
          <a:stretch>
            <a:fillRect/>
          </a:stretch>
        </p:blipFill>
        <p:spPr bwMode="auto">
          <a:xfrm>
            <a:off x="3948113" y="303213"/>
            <a:ext cx="7550150" cy="5903912"/>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rotWithShape="1">
          <a:blip r:embed="rId3"/>
          <a:srcRect l="29237" r="12098"/>
          <a:stretch>
            <a:fillRect/>
          </a:stretch>
        </p:blipFill>
        <p:spPr bwMode="auto">
          <a:xfrm>
            <a:off x="1947335" y="2601914"/>
            <a:ext cx="2733069" cy="2732087"/>
          </a:xfrm>
          <a:prstGeom prst="ellipse">
            <a:avLst/>
          </a:prstGeom>
          <a:noFill/>
          <a:ln w="19050" cmpd="sng">
            <a:solidFill>
              <a:schemeClr val="bg1"/>
            </a:solidFill>
            <a:miter lim="800000"/>
            <a:headEnd/>
            <a:tailEnd/>
          </a:ln>
          <a:effectLst>
            <a:outerShdw blurRad="247650" dist="38100" dir="2700000" algn="tl" rotWithShape="0">
              <a:srgbClr val="000000">
                <a:alpha val="43000"/>
              </a:srgbClr>
            </a:outerShdw>
          </a:effectLst>
        </p:spPr>
      </p:pic>
      <p:grpSp>
        <p:nvGrpSpPr>
          <p:cNvPr id="34826" name="组 28"/>
          <p:cNvGrpSpPr/>
          <p:nvPr/>
        </p:nvGrpSpPr>
        <p:grpSpPr bwMode="auto">
          <a:xfrm flipH="1">
            <a:off x="4500563" y="2043113"/>
            <a:ext cx="2187575" cy="742950"/>
            <a:chOff x="6928724" y="2149516"/>
            <a:chExt cx="2189922" cy="743633"/>
          </a:xfrm>
        </p:grpSpPr>
        <p:sp>
          <p:nvSpPr>
            <p:cNvPr id="34829" name="Straight Connector 10"/>
            <p:cNvSpPr>
              <a:spLocks noChangeShapeType="1"/>
            </p:cNvSpPr>
            <p:nvPr/>
          </p:nvSpPr>
          <p:spPr bwMode="auto">
            <a:xfrm flipH="1">
              <a:off x="9118645" y="2152220"/>
              <a:ext cx="1" cy="740929"/>
            </a:xfrm>
            <a:prstGeom prst="line">
              <a:avLst/>
            </a:prstGeom>
            <a:noFill/>
            <a:ln w="19050">
              <a:solidFill>
                <a:schemeClr val="accent2"/>
              </a:solidFill>
              <a:prstDash val="sysDot"/>
              <a:bevel/>
              <a:headEnd type="oval" w="med" len="med"/>
              <a:tailEnd type="oval" w="med" len="med"/>
            </a:ln>
            <a:extLst>
              <a:ext uri="{909E8E84-426E-40DD-AFC4-6F175D3DCCD1}">
                <a14:hiddenFill xmlns:a14="http://schemas.microsoft.com/office/drawing/2010/main">
                  <a:noFill/>
                </a14:hiddenFill>
              </a:ext>
            </a:extLst>
          </p:spPr>
          <p:txBody>
            <a:bodyPr lIns="91438" tIns="45719" rIns="91438" bIns="45719"/>
            <a:lstStyle/>
            <a:p>
              <a:endParaRPr lang="zh-CN" altLang="en-US"/>
            </a:p>
          </p:txBody>
        </p:sp>
        <p:sp>
          <p:nvSpPr>
            <p:cNvPr id="34830" name="Straight Connector 15"/>
            <p:cNvSpPr>
              <a:spLocks noChangeShapeType="1"/>
            </p:cNvSpPr>
            <p:nvPr/>
          </p:nvSpPr>
          <p:spPr bwMode="auto">
            <a:xfrm flipH="1">
              <a:off x="6928724" y="2149516"/>
              <a:ext cx="2189226" cy="0"/>
            </a:xfrm>
            <a:prstGeom prst="line">
              <a:avLst/>
            </a:prstGeom>
            <a:noFill/>
            <a:ln w="19050">
              <a:solidFill>
                <a:schemeClr val="accent2"/>
              </a:solidFill>
              <a:prstDash val="sysDot"/>
              <a:bevel/>
              <a:tailEnd type="oval" w="med" len="med"/>
            </a:ln>
            <a:extLst>
              <a:ext uri="{909E8E84-426E-40DD-AFC4-6F175D3DCCD1}">
                <a14:hiddenFill xmlns:a14="http://schemas.microsoft.com/office/drawing/2010/main">
                  <a:noFill/>
                </a14:hiddenFill>
              </a:ext>
            </a:extLst>
          </p:spPr>
          <p:txBody>
            <a:bodyPr lIns="91438" tIns="45719" rIns="91438" bIns="45719"/>
            <a:lstStyle/>
            <a:p>
              <a:endParaRPr lang="zh-CN" altLang="en-US"/>
            </a:p>
          </p:txBody>
        </p:sp>
      </p:grpSp>
      <p:sp>
        <p:nvSpPr>
          <p:cNvPr id="34827" name="文本框 4"/>
          <p:cNvSpPr txBox="1">
            <a:spLocks noChangeArrowheads="1"/>
          </p:cNvSpPr>
          <p:nvPr/>
        </p:nvSpPr>
        <p:spPr bwMode="auto">
          <a:xfrm>
            <a:off x="8720138" y="697706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en-US"/>
          </a:p>
        </p:txBody>
      </p:sp>
      <p:sp>
        <p:nvSpPr>
          <p:cNvPr id="34828" name="文本框 2"/>
          <p:cNvSpPr txBox="1">
            <a:spLocks noChangeArrowheads="1"/>
          </p:cNvSpPr>
          <p:nvPr/>
        </p:nvSpPr>
        <p:spPr bwMode="auto">
          <a:xfrm>
            <a:off x="5012055" y="5638800"/>
            <a:ext cx="5795645" cy="12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kumimoji="1" lang="en-US" sz="1600">
                <a:solidFill>
                  <a:srgbClr val="404040"/>
                </a:solidFill>
                <a:ea typeface="微软雅黑" panose="020B0503020204020204" pitchFamily="34" charset="-122"/>
                <a:cs typeface="Arial" panose="020B0604020202020204" pitchFamily="34" charset="0"/>
              </a:rPr>
              <a:t>Adopting waterproof connector, O-ring is added between the top cover and the shell, which can reach the waterproof rating of IP67, mounted on the floor of the vehicle, suitable for longer commercial vehicles;</a:t>
            </a:r>
            <a:endParaRPr kumimoji="1" lang="en-US" sz="1600">
              <a:solidFill>
                <a:srgbClr val="404040"/>
              </a:solidFill>
              <a:ea typeface="微软雅黑" panose="020B0503020204020204" pitchFamily="34" charset="-122"/>
              <a:cs typeface="Arial" panose="020B0604020202020204" pitchFamily="34" charset="0"/>
            </a:endParaRPr>
          </a:p>
          <a:p>
            <a:pPr>
              <a:lnSpc>
                <a:spcPct val="120000"/>
              </a:lnSpc>
            </a:pPr>
            <a:endParaRPr kumimoji="1" lang="en-US" altLang="en-US" sz="1600">
              <a:solidFill>
                <a:srgbClr val="404040"/>
              </a:solidFill>
              <a:ea typeface="微软雅黑" panose="020B0503020204020204" pitchFamily="34" charset="-122"/>
              <a:cs typeface="Arial" panose="020B0604020202020204" pitchFamily="34" charset="0"/>
            </a:endParaRPr>
          </a:p>
        </p:txBody>
      </p:sp>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7"/>
          <p:cNvSpPr>
            <a:spLocks noChangeArrowheads="1"/>
          </p:cNvSpPr>
          <p:nvPr/>
        </p:nvSpPr>
        <p:spPr bwMode="auto">
          <a:xfrm>
            <a:off x="263525" y="142875"/>
            <a:ext cx="877888" cy="877888"/>
          </a:xfrm>
          <a:prstGeom prst="ellipse">
            <a:avLst/>
          </a:prstGeom>
          <a:noFill/>
          <a:ln w="6350">
            <a:solidFill>
              <a:srgbClr val="A5A5A5"/>
            </a:solidFill>
            <a:bevel/>
          </a:ln>
          <a:extLst>
            <a:ext uri="{909E8E84-426E-40DD-AFC4-6F175D3DCCD1}">
              <a14:hiddenFill xmlns:a14="http://schemas.microsoft.com/office/drawing/2010/main">
                <a:solidFill>
                  <a:srgbClr val="FFFFFF"/>
                </a:solidFill>
              </a14:hiddenFill>
            </a:ext>
          </a:extLst>
        </p:spPr>
        <p:txBody>
          <a:bodyPr lIns="91430" tIns="45718" rIns="91430" bIns="4571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800">
              <a:solidFill>
                <a:srgbClr val="7F7F7F"/>
              </a:solidFill>
              <a:latin typeface="Calibri" panose="020F0502020204030204" pitchFamily="34" charset="0"/>
              <a:sym typeface="Calibri" panose="020F0502020204030204" pitchFamily="34" charset="0"/>
            </a:endParaRPr>
          </a:p>
        </p:txBody>
      </p:sp>
      <p:sp>
        <p:nvSpPr>
          <p:cNvPr id="36867" name="Rectangle 4"/>
          <p:cNvSpPr>
            <a:spLocks noChangeArrowheads="1"/>
          </p:cNvSpPr>
          <p:nvPr/>
        </p:nvSpPr>
        <p:spPr bwMode="auto">
          <a:xfrm>
            <a:off x="1219199" y="733248"/>
            <a:ext cx="9406467" cy="45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Aft>
                <a:spcPts val="800"/>
              </a:spcAft>
            </a:pPr>
            <a:r>
              <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Difference between passenger car and commercial vehicle receiver controllers</a:t>
            </a:r>
            <a:endPar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6868" name="幻灯片编号占位符 1"/>
          <p:cNvSpPr>
            <a:spLocks noGrp="1"/>
          </p:cNvSpPr>
          <p:nvPr>
            <p:ph type="sldNum" sz="quarter" idx="12"/>
          </p:nvPr>
        </p:nvSpPr>
        <p:spPr bwMode="auto">
          <a:xfrm>
            <a:off x="9180513"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8" rIns="91430" bIns="45718"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A6A6A6"/>
                </a:solidFill>
                <a:latin typeface="微软雅黑" panose="020B0503020204020204" pitchFamily="34" charset="-122"/>
                <a:ea typeface="微软雅黑" panose="020B0503020204020204" pitchFamily="34" charset="-122"/>
                <a:cs typeface="+mn-cs"/>
              </a:defRPr>
            </a:lvl1pPr>
            <a:lvl2pPr marL="4527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099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671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43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7F28B2F1-9434-478D-9B33-2331669AEED3}" type="slidenum">
              <a:rPr lang="zh-CN" altLang="en-US" smtClean="0"/>
            </a:fld>
            <a:endParaRPr lang="zh-CN" altLang="en-US"/>
          </a:p>
        </p:txBody>
      </p:sp>
      <p:graphicFrame>
        <p:nvGraphicFramePr>
          <p:cNvPr id="9" name="表格 8"/>
          <p:cNvGraphicFramePr>
            <a:graphicFrameLocks noGrp="1"/>
          </p:cNvGraphicFramePr>
          <p:nvPr/>
        </p:nvGraphicFramePr>
        <p:xfrm>
          <a:off x="1219199" y="1284643"/>
          <a:ext cx="9791700" cy="5254269"/>
        </p:xfrm>
        <a:graphic>
          <a:graphicData uri="http://schemas.openxmlformats.org/drawingml/2006/table">
            <a:tbl>
              <a:tblPr/>
              <a:tblGrid>
                <a:gridCol w="931863"/>
                <a:gridCol w="2149475"/>
                <a:gridCol w="3352800"/>
                <a:gridCol w="3357562"/>
              </a:tblGrid>
              <a:tr h="619124">
                <a:tc>
                  <a:txBody>
                    <a:body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Serial number</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704" marB="45704"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Basic items</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704" marB="45704"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Specific requirements</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704" marB="45704"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chemeClr val="bg1"/>
                          </a:solidFill>
                          <a:latin typeface="微软雅黑" panose="020B0503020204020204" pitchFamily="34" charset="-122"/>
                          <a:ea typeface="微软雅黑" panose="020B0503020204020204" pitchFamily="34" charset="-122"/>
                        </a:rPr>
                        <a:t>Remarks</a:t>
                      </a:r>
                      <a:endParaRPr kumimoji="0" lang="en-US" sz="1600" b="1" i="0" u="none" strike="noStrike" cap="none" normalizeH="0" baseline="0" dirty="0">
                        <a:ln>
                          <a:noFill/>
                        </a:ln>
                        <a:solidFill>
                          <a:schemeClr val="bg1"/>
                        </a:solidFill>
                        <a:latin typeface="微软雅黑" panose="020B0503020204020204" pitchFamily="34" charset="-122"/>
                        <a:ea typeface="微软雅黑" panose="020B0503020204020204" pitchFamily="34" charset="-122"/>
                      </a:endParaRPr>
                    </a:p>
                  </a:txBody>
                  <a:tcPr marT="45704" marB="45704"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r>
              <a:tr h="360363">
                <a:tc rowSpan="2">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1</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rowSpan="2">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Voltage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Rated voltage 12V</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Operating voltage 9-16V (passenger car)   </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vMerge="1">
                  <a:tcPr/>
                </a:tc>
                <a:tc vMerge="1">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Rated voltage 24V</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Operating voltage 16-32V (commercial vehicles)</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2</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Maximum quiescent current</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&lt;0.1mA</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91313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3</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Operating Current</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&lt;100mA</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107188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Working Temperature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-40℃~+85℃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Storage Temperature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-40℃~+95℃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6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±100Khz</a:t>
                      </a:r>
                      <a:endParaRPr kumimoji="0" lang="en-US" sz="16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6</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Receiving Sensitivity</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&gt;-105dBm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7</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Carrier Frequency</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433.92MHz</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434974">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8</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Protection Class</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IP5X</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9</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21" marB="45721"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System Design Life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15 years or 250,000 kilometers</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500" b="0" i="0" u="none" strike="noStrike" cap="none" normalizeH="0" baseline="0" dirty="0">
                        <a:ln>
                          <a:noFill/>
                        </a:ln>
                        <a:solidFill>
                          <a:srgbClr val="404040"/>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bl>
          </a:graphicData>
        </a:graphic>
      </p:graphicFrame>
      <p:pic>
        <p:nvPicPr>
          <p:cNvPr id="36929" name="图片 9"/>
          <p:cNvPicPr>
            <a:picLocks noChangeAspect="1"/>
          </p:cNvPicPr>
          <p:nvPr/>
        </p:nvPicPr>
        <p:blipFill>
          <a:blip r:embed="rId1"/>
          <a:srcRect/>
          <a:stretch>
            <a:fillRect/>
          </a:stretch>
        </p:blipFill>
        <p:spPr bwMode="auto">
          <a:xfrm>
            <a:off x="428625" y="31273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1" name="TextBox 1"/>
          <p:cNvSpPr>
            <a:spLocks noChangeArrowheads="1"/>
          </p:cNvSpPr>
          <p:nvPr/>
        </p:nvSpPr>
        <p:spPr bwMode="auto">
          <a:xfrm>
            <a:off x="1219200" y="230188"/>
            <a:ext cx="4198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sz="3600">
                <a:solidFill>
                  <a:srgbClr val="595959"/>
                </a:solidFill>
                <a:latin typeface="微软雅黑" panose="020B0503020204020204" pitchFamily="34" charset="-122"/>
                <a:ea typeface="微软雅黑" panose="020B0503020204020204" pitchFamily="34" charset="-122"/>
                <a:sym typeface="GeosansLight" pitchFamily="2" charset="0"/>
              </a:rPr>
              <a:t>Commercial Vehicle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 name="图片 1"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9699" name="Rectangle 4"/>
          <p:cNvSpPr/>
          <p:nvPr/>
        </p:nvSpPr>
        <p:spPr>
          <a:xfrm>
            <a:off x="1219200" y="1021080"/>
            <a:ext cx="7461250" cy="505460"/>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Hardware Solutions</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9701"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9703"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4" name="圆角矩形 3"/>
          <p:cNvSpPr/>
          <p:nvPr/>
        </p:nvSpPr>
        <p:spPr>
          <a:xfrm>
            <a:off x="4538980" y="3025140"/>
            <a:ext cx="1750695" cy="990600"/>
          </a:xfrm>
          <a:prstGeom prst="roundRect">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MCU</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Module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6" name="圆角矩形 5"/>
          <p:cNvSpPr/>
          <p:nvPr/>
        </p:nvSpPr>
        <p:spPr>
          <a:xfrm>
            <a:off x="4538980" y="1802130"/>
            <a:ext cx="1750060" cy="549275"/>
          </a:xfrm>
          <a:prstGeom prst="roundRect">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Power Supply Chip</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cxnSp>
        <p:nvCxnSpPr>
          <p:cNvPr id="10" name="直接箭头连接符 9"/>
          <p:cNvCxnSpPr>
            <a:stCxn id="6" idx="2"/>
            <a:endCxn id="4" idx="0"/>
          </p:cNvCxnSpPr>
          <p:nvPr/>
        </p:nvCxnSpPr>
        <p:spPr>
          <a:xfrm>
            <a:off x="5414010" y="2351405"/>
            <a:ext cx="635" cy="673735"/>
          </a:xfrm>
          <a:prstGeom prst="straightConnector1">
            <a:avLst/>
          </a:prstGeom>
          <a:solidFill>
            <a:schemeClr val="accent1"/>
          </a:solidFill>
          <a:ln w="9525" cap="flat" cmpd="sng" algn="ctr">
            <a:solidFill>
              <a:schemeClr val="tx1"/>
            </a:solidFill>
            <a:prstDash val="solid"/>
            <a:round/>
            <a:headEnd type="none" w="med" len="med"/>
            <a:tailEnd type="stealth" w="med" len="med"/>
          </a:ln>
        </p:spPr>
      </p:cxnSp>
      <p:sp>
        <p:nvSpPr>
          <p:cNvPr id="14" name="圆角矩形 13"/>
          <p:cNvSpPr/>
          <p:nvPr/>
        </p:nvSpPr>
        <p:spPr>
          <a:xfrm>
            <a:off x="7089775" y="3176905"/>
            <a:ext cx="1590675" cy="685800"/>
          </a:xfrm>
          <a:prstGeom prst="roundRect">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 Receiver Module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cxnSp>
        <p:nvCxnSpPr>
          <p:cNvPr id="15" name="直接箭头连接符 14"/>
          <p:cNvCxnSpPr>
            <a:stCxn id="4" idx="3"/>
            <a:endCxn id="14" idx="1"/>
          </p:cNvCxnSpPr>
          <p:nvPr/>
        </p:nvCxnSpPr>
        <p:spPr>
          <a:xfrm flipV="1">
            <a:off x="6289675" y="3519805"/>
            <a:ext cx="800100" cy="635"/>
          </a:xfrm>
          <a:prstGeom prst="straightConnector1">
            <a:avLst/>
          </a:prstGeom>
          <a:solidFill>
            <a:schemeClr val="accent1"/>
          </a:solidFill>
          <a:ln w="9525" cap="flat" cmpd="sng" algn="ctr">
            <a:solidFill>
              <a:schemeClr val="tx1"/>
            </a:solidFill>
            <a:prstDash val="solid"/>
            <a:round/>
            <a:headEnd type="stealth" w="med" len="med"/>
            <a:tailEnd type="none" w="med" len="med"/>
          </a:ln>
        </p:spPr>
      </p:cxnSp>
      <p:sp>
        <p:nvSpPr>
          <p:cNvPr id="2" name="圆角矩形 1"/>
          <p:cNvSpPr/>
          <p:nvPr/>
        </p:nvSpPr>
        <p:spPr>
          <a:xfrm>
            <a:off x="4538980" y="4751070"/>
            <a:ext cx="1750695" cy="742950"/>
          </a:xfrm>
          <a:prstGeom prst="roundRect">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lang="en-US" sz="1400" b="1">
                <a:ln>
                  <a:noFill/>
                </a:ln>
                <a:sym typeface="+mn-ea"/>
              </a:rPr>
              <a:t>CAN Communication Module</a:t>
            </a:r>
            <a:endParaRPr lang="en-US" sz="1400" b="1">
              <a:ln>
                <a:noFill/>
              </a:ln>
              <a:sym typeface="+mn-ea"/>
            </a:endParaRPr>
          </a:p>
        </p:txBody>
      </p:sp>
      <p:cxnSp>
        <p:nvCxnSpPr>
          <p:cNvPr id="3" name="直接箭头连接符 2"/>
          <p:cNvCxnSpPr>
            <a:stCxn id="4" idx="2"/>
            <a:endCxn id="2" idx="0"/>
          </p:cNvCxnSpPr>
          <p:nvPr/>
        </p:nvCxnSpPr>
        <p:spPr>
          <a:xfrm>
            <a:off x="5414645" y="4015740"/>
            <a:ext cx="0" cy="735330"/>
          </a:xfrm>
          <a:prstGeom prst="straightConnector1">
            <a:avLst/>
          </a:prstGeom>
          <a:solidFill>
            <a:schemeClr val="accent1"/>
          </a:solidFill>
          <a:ln w="9525" cap="flat" cmpd="sng" algn="ctr">
            <a:solidFill>
              <a:schemeClr val="tx1"/>
            </a:solidFill>
            <a:prstDash val="solid"/>
            <a:round/>
            <a:headEnd type="stealth" w="med" len="med"/>
            <a:tailEnd type="stealth" w="med" len="med"/>
          </a:ln>
        </p:spPr>
      </p:cxnSp>
      <p:pic>
        <p:nvPicPr>
          <p:cNvPr id="5" name="图片 4"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9699" name="Rectangle 4"/>
          <p:cNvSpPr/>
          <p:nvPr/>
        </p:nvSpPr>
        <p:spPr>
          <a:xfrm>
            <a:off x="1219200" y="1483360"/>
            <a:ext cx="7461250" cy="505460"/>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Hardware performance design</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9701"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9703"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8" name="TextBox 7"/>
          <p:cNvSpPr txBox="1"/>
          <p:nvPr/>
        </p:nvSpPr>
        <p:spPr>
          <a:xfrm>
            <a:off x="1301750" y="2129790"/>
            <a:ext cx="9051925" cy="2755265"/>
          </a:xfrm>
          <a:prstGeom prst="rect">
            <a:avLst/>
          </a:prstGeom>
          <a:noFill/>
        </p:spPr>
        <p:txBody>
          <a:bodyPr wrap="square" lIns="0" tIns="0" rIns="0" bIns="0" rtlCol="0">
            <a:noAutofit/>
          </a:bodyPr>
          <a:lstStyle/>
          <a:p>
            <a:pPr>
              <a:lnSpc>
                <a:spcPct val="150000"/>
              </a:lnSpc>
              <a:defRPr/>
            </a:pPr>
            <a:r>
              <a:rPr lang="en-US" sz="1400">
                <a:latin typeface="微软雅黑" panose="020B0503020204020204" pitchFamily="34" charset="-122"/>
                <a:ea typeface="微软雅黑" panose="020B0503020204020204" pitchFamily="34" charset="-122"/>
              </a:rPr>
              <a:t>In order to ensure that the receiver controller meets the electrical performance requirements, the circuit design takes into account various aspects, mainly reflected in the following aspects.</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Electronic components: vehicle-grade products are selected;</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Each port meets the requirements of short circuit to ground and power supply, while the power port meets the requirements of reverse connection;</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The power line focuses on conduction emission and radiation emission, and the loop is as small as possible in PCB alignment;</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Each port anti-static design, while preventing signal transients and radiated interference conducted by the harness;</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MCU power supply focus on decoupling to reduce radiated emissions;</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Periodic refreshing of each enable port to enhance immunity to interference;</a:t>
            </a:r>
            <a:endParaRPr lang="en-US"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rPr>
              <a:t>Ensure that the ground wire surrounds all alignments and that the ground wire is connected in a grid with no antenna-like copper overlay.</a:t>
            </a:r>
            <a:endParaRPr lang="en-US" sz="1400">
              <a:latin typeface="微软雅黑" panose="020B0503020204020204" pitchFamily="34" charset="-122"/>
              <a:ea typeface="微软雅黑" panose="020B0503020204020204" pitchFamily="34" charset="-122"/>
            </a:endParaRPr>
          </a:p>
          <a:p>
            <a:endParaRPr lang="en-US" altLang="zh-CN" sz="1600" b="1" dirty="0">
              <a:solidFill>
                <a:schemeClr val="accent5"/>
              </a:solidFill>
              <a:latin typeface="微软雅黑" panose="020B0503020204020204" pitchFamily="34" charset="-122"/>
              <a:ea typeface="微软雅黑" panose="020B0503020204020204" pitchFamily="34" charset="-122"/>
            </a:endParaRPr>
          </a:p>
        </p:txBody>
      </p:sp>
      <p:pic>
        <p:nvPicPr>
          <p:cNvPr id="2" name="图片 1"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29701"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9703"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8" name="内容占位符 2"/>
          <p:cNvSpPr>
            <a:spLocks noGrp="1"/>
          </p:cNvSpPr>
          <p:nvPr>
            <p:ph idx="1"/>
          </p:nvPr>
        </p:nvSpPr>
        <p:spPr>
          <a:xfrm>
            <a:off x="1006475" y="3856695"/>
            <a:ext cx="11022753" cy="2771117"/>
          </a:xfrm>
        </p:spPr>
        <p:txBody>
          <a:bodyPr/>
          <a:lstStyle/>
          <a:p>
            <a:pPr>
              <a:buFont typeface="Wingdings" panose="05000000000000000000" pitchFamily="2" charset="2"/>
              <a:buChar char="Ø"/>
            </a:pPr>
            <a:r>
              <a:rPr lang="en-US" sz="1400" dirty="0">
                <a:latin typeface="微软雅黑" panose="020B0503020204020204" pitchFamily="34" charset="-122"/>
                <a:ea typeface="微软雅黑" panose="020B0503020204020204" pitchFamily="34" charset="-122"/>
              </a:rPr>
              <a:t>Capacitors for the input interface are laid out close to the connector for fast surge voltage protection, spike pulse filtering, and ESD protection.</a:t>
            </a:r>
            <a:endParaRPr lang="en-US" sz="14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sz="1400" dirty="0">
                <a:latin typeface="微软雅黑" panose="020B0503020204020204" pitchFamily="34" charset="-122"/>
                <a:ea typeface="微软雅黑" panose="020B0503020204020204" pitchFamily="34" charset="-122"/>
                <a:sym typeface="+mn-ea"/>
              </a:rPr>
              <a:t>The TVS device of the input power supply is placed close to the connector so that the ground pin of the TVS is close to the ground of the connector to realize the purpose of fast discharge.</a:t>
            </a:r>
            <a:endParaRPr lang="en-US" sz="1400" dirty="0">
              <a:latin typeface="微软雅黑" panose="020B0503020204020204" pitchFamily="34" charset="-122"/>
              <a:ea typeface="微软雅黑" panose="020B0503020204020204" pitchFamily="34" charset="-122"/>
              <a:sym typeface="+mn-ea"/>
            </a:endParaRPr>
          </a:p>
          <a:p>
            <a:pPr>
              <a:buFont typeface="Wingdings" panose="05000000000000000000" pitchFamily="2" charset="2"/>
              <a:buChar char="Ø"/>
            </a:pPr>
            <a:r>
              <a:rPr lang="en-US" sz="1400" dirty="0">
                <a:latin typeface="微软雅黑" panose="020B0503020204020204" pitchFamily="34" charset="-122"/>
                <a:ea typeface="微软雅黑" panose="020B0503020204020204" pitchFamily="34" charset="-122"/>
              </a:rPr>
              <a:t>The crystal oscillator circuit is wrapped around the ground to prevent the crystal oscillation signal from interfering with other circuits.</a:t>
            </a:r>
            <a:endParaRPr lang="en-US" sz="14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sz="1400" dirty="0">
                <a:latin typeface="微软雅黑" panose="020B0503020204020204" pitchFamily="34" charset="-122"/>
                <a:ea typeface="微软雅黑" panose="020B0503020204020204" pitchFamily="34" charset="-122"/>
              </a:rPr>
              <a:t>MCU power supply filter capacitors are placed adjacent to the MCU power supply pins to quickly filter out power supply noise and provide clean and stable power supply for the MCU.</a:t>
            </a:r>
            <a:endParaRPr lang="en-US" sz="14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sz="1400" dirty="0">
                <a:latin typeface="微软雅黑" panose="020B0503020204020204" pitchFamily="34" charset="-122"/>
                <a:ea typeface="微软雅黑" panose="020B0503020204020204" pitchFamily="34" charset="-122"/>
                <a:sym typeface="+mn-ea"/>
              </a:rPr>
              <a:t>The CAN circuit is wired in strict accordance with the standard circuit layout, and the TVS and filter capacitors are placed close to the connector, which can quickly eliminate spike pulses and static electricity as well as filter out stray waves to ensure the stable and reliable operation of the CAN circuit.</a:t>
            </a:r>
            <a:endParaRPr lang="en-US" sz="1400" dirty="0">
              <a:latin typeface="微软雅黑" panose="020B0503020204020204" pitchFamily="34" charset="-122"/>
              <a:ea typeface="微软雅黑" panose="020B0503020204020204" pitchFamily="34" charset="-122"/>
              <a:sym typeface="+mn-ea"/>
            </a:endParaRPr>
          </a:p>
          <a:p>
            <a:pPr>
              <a:buFont typeface="Wingdings" panose="05000000000000000000" pitchFamily="2" charset="2"/>
              <a:buChar char="Ø"/>
            </a:pP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rcRect b="1441"/>
          <a:stretch>
            <a:fillRect/>
          </a:stretch>
        </p:blipFill>
        <p:spPr>
          <a:xfrm>
            <a:off x="1453515" y="876301"/>
            <a:ext cx="3364018" cy="2886754"/>
          </a:xfrm>
          <a:prstGeom prst="rect">
            <a:avLst/>
          </a:prstGeom>
        </p:spPr>
      </p:pic>
      <p:pic>
        <p:nvPicPr>
          <p:cNvPr id="4" name="图片 3"/>
          <p:cNvPicPr>
            <a:picLocks noChangeAspect="1"/>
          </p:cNvPicPr>
          <p:nvPr/>
        </p:nvPicPr>
        <p:blipFill>
          <a:blip r:embed="rId3"/>
          <a:stretch>
            <a:fillRect/>
          </a:stretch>
        </p:blipFill>
        <p:spPr>
          <a:xfrm>
            <a:off x="6415405" y="885825"/>
            <a:ext cx="3513184" cy="2877230"/>
          </a:xfrm>
          <a:prstGeom prst="rect">
            <a:avLst/>
          </a:prstGeom>
        </p:spPr>
      </p:pic>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9699"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3D Assembly Diagram</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9701"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9703"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9704" name="Picture 2"/>
          <p:cNvPicPr>
            <a:picLocks noChangeAspect="1"/>
          </p:cNvPicPr>
          <p:nvPr/>
        </p:nvPicPr>
        <p:blipFill>
          <a:blip r:embed="rId2"/>
          <a:srcRect t="1768" r="1711"/>
          <a:stretch>
            <a:fillRect/>
          </a:stretch>
        </p:blipFill>
        <p:spPr>
          <a:xfrm rot="-5219679" flipH="1">
            <a:off x="3873500" y="-509587"/>
            <a:ext cx="5405438" cy="8074025"/>
          </a:xfrm>
          <a:prstGeom prst="rect">
            <a:avLst/>
          </a:prstGeom>
          <a:noFill/>
          <a:ln w="9525">
            <a:noFill/>
          </a:ln>
        </p:spPr>
      </p:pic>
      <p:pic>
        <p:nvPicPr>
          <p:cNvPr id="2" name="图片 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千图网-车内.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Rectangle 2"/>
          <p:cNvSpPr>
            <a:spLocks noChangeArrowheads="1"/>
          </p:cNvSpPr>
          <p:nvPr/>
        </p:nvSpPr>
        <p:spPr bwMode="auto">
          <a:xfrm>
            <a:off x="-317" y="0"/>
            <a:ext cx="12192000" cy="6858000"/>
          </a:xfrm>
          <a:prstGeom prst="rect">
            <a:avLst/>
          </a:prstGeom>
          <a:solidFill>
            <a:schemeClr val="tx1">
              <a:lumMod val="85000"/>
              <a:lumOff val="15000"/>
              <a:alpha val="43137"/>
            </a:schemeClr>
          </a:solidFill>
          <a:ln>
            <a:noFill/>
          </a:ln>
        </p:spPr>
        <p:txBody>
          <a:bodyPr lIns="91430" tIns="45718" rIns="91430" bIns="4571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宋体" panose="02010600030101010101" pitchFamily="2" charset="-122"/>
              <a:sym typeface="Calibri" panose="020F0502020204030204" pitchFamily="34" charset="0"/>
            </a:endParaRPr>
          </a:p>
        </p:txBody>
      </p:sp>
      <p:sp>
        <p:nvSpPr>
          <p:cNvPr id="18436" name="平行四边形 5"/>
          <p:cNvSpPr/>
          <p:nvPr/>
        </p:nvSpPr>
        <p:spPr>
          <a:xfrm>
            <a:off x="2311400" y="-136842"/>
            <a:ext cx="7061200" cy="6858000"/>
          </a:xfrm>
          <a:prstGeom prst="parallelogram">
            <a:avLst>
              <a:gd name="adj" fmla="val 21245"/>
            </a:avLst>
          </a:prstGeom>
          <a:solidFill>
            <a:srgbClr val="F2F2F2">
              <a:alpha val="76862"/>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endParaRPr>
          </a:p>
        </p:txBody>
      </p:sp>
      <p:sp>
        <p:nvSpPr>
          <p:cNvPr id="18438" name="Oval 19"/>
          <p:cNvSpPr/>
          <p:nvPr>
            <p:custDataLst>
              <p:tags r:id="rId2"/>
            </p:custDataLst>
          </p:nvPr>
        </p:nvSpPr>
        <p:spPr>
          <a:xfrm>
            <a:off x="3719513" y="303180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2</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0" name="Oval 19"/>
          <p:cNvSpPr/>
          <p:nvPr>
            <p:custDataLst>
              <p:tags r:id="rId3"/>
            </p:custDataLst>
          </p:nvPr>
        </p:nvSpPr>
        <p:spPr>
          <a:xfrm>
            <a:off x="3397568" y="454945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4</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1" name="TextBox 1"/>
          <p:cNvSpPr/>
          <p:nvPr/>
        </p:nvSpPr>
        <p:spPr>
          <a:xfrm>
            <a:off x="7843838" y="735013"/>
            <a:ext cx="115252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Catalog</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18442" name="矩形 15"/>
          <p:cNvSpPr/>
          <p:nvPr>
            <p:custDataLst>
              <p:tags r:id="rId4"/>
            </p:custDataLst>
          </p:nvPr>
        </p:nvSpPr>
        <p:spPr>
          <a:xfrm>
            <a:off x="4370388" y="2214563"/>
            <a:ext cx="172212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TPMS Program Introduction</a:t>
            </a:r>
            <a:endParaRPr lang="en-US">
              <a:solidFill>
                <a:srgbClr val="404040"/>
              </a:solidFill>
              <a:latin typeface="微软雅黑" panose="020B0503020204020204" pitchFamily="34" charset="-122"/>
              <a:ea typeface="微软雅黑" panose="020B0503020204020204" pitchFamily="34" charset="-122"/>
            </a:endParaRPr>
          </a:p>
        </p:txBody>
      </p:sp>
      <p:sp>
        <p:nvSpPr>
          <p:cNvPr id="18443" name="矩形 16">
            <a:hlinkClick r:id="" action="ppaction://noaction"/>
          </p:cNvPr>
          <p:cNvSpPr/>
          <p:nvPr>
            <p:custDataLst>
              <p:tags r:id="rId5"/>
            </p:custDataLst>
          </p:nvPr>
        </p:nvSpPr>
        <p:spPr>
          <a:xfrm>
            <a:off x="4206875" y="2986088"/>
            <a:ext cx="2032000" cy="369887"/>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Passenger Car Receiver Controller</a:t>
            </a:r>
            <a:endParaRPr lang="en-US">
              <a:solidFill>
                <a:srgbClr val="404040"/>
              </a:solidFill>
              <a:latin typeface="微软雅黑" panose="020B0503020204020204" pitchFamily="34" charset="-122"/>
              <a:ea typeface="微软雅黑" panose="020B0503020204020204" pitchFamily="34" charset="-122"/>
            </a:endParaRPr>
          </a:p>
        </p:txBody>
      </p:sp>
      <p:sp>
        <p:nvSpPr>
          <p:cNvPr id="18444" name="矩形 17">
            <a:hlinkClick r:id="" action="ppaction://noaction"/>
          </p:cNvPr>
          <p:cNvSpPr/>
          <p:nvPr>
            <p:custDataLst>
              <p:tags r:id="rId6"/>
            </p:custDataLst>
          </p:nvPr>
        </p:nvSpPr>
        <p:spPr>
          <a:xfrm>
            <a:off x="4041775" y="3757613"/>
            <a:ext cx="178181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Tire Pressure Monitoring Sensor</a:t>
            </a:r>
            <a:endParaRPr lang="en-US">
              <a:solidFill>
                <a:srgbClr val="404040"/>
              </a:solidFill>
              <a:latin typeface="微软雅黑" panose="020B0503020204020204" pitchFamily="34" charset="-122"/>
              <a:ea typeface="微软雅黑" panose="020B0503020204020204" pitchFamily="34" charset="-122"/>
            </a:endParaRPr>
          </a:p>
        </p:txBody>
      </p:sp>
      <p:sp>
        <p:nvSpPr>
          <p:cNvPr id="18445" name="矩形 18">
            <a:hlinkClick r:id="" action="ppaction://noaction"/>
          </p:cNvPr>
          <p:cNvSpPr/>
          <p:nvPr>
            <p:custDataLst>
              <p:tags r:id="rId7"/>
            </p:custDataLst>
          </p:nvPr>
        </p:nvSpPr>
        <p:spPr>
          <a:xfrm>
            <a:off x="3894455" y="4526598"/>
            <a:ext cx="2076450" cy="367030"/>
          </a:xfrm>
          <a:prstGeom prst="rect">
            <a:avLst/>
          </a:prstGeom>
          <a:noFill/>
          <a:ln w="9525">
            <a:noFill/>
          </a:ln>
        </p:spPr>
        <p:txBody>
          <a:bodyPr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Mass Control</a:t>
            </a:r>
            <a:endParaRPr lang="en-US">
              <a:solidFill>
                <a:srgbClr val="404040"/>
              </a:solidFill>
              <a:latin typeface="微软雅黑" panose="020B0503020204020204" pitchFamily="34" charset="-122"/>
              <a:ea typeface="微软雅黑" panose="020B0503020204020204" pitchFamily="34" charset="-122"/>
            </a:endParaRPr>
          </a:p>
        </p:txBody>
      </p:sp>
      <p:sp>
        <p:nvSpPr>
          <p:cNvPr id="18446" name="幻灯片编号占位符 1"/>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2" name="Oval 19"/>
          <p:cNvSpPr/>
          <p:nvPr>
            <p:custDataLst>
              <p:tags r:id="rId8"/>
            </p:custDataLst>
          </p:nvPr>
        </p:nvSpPr>
        <p:spPr>
          <a:xfrm>
            <a:off x="3102928" y="591534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矩形 18">
            <a:hlinkClick r:id="" action="ppaction://noaction"/>
          </p:cNvPr>
          <p:cNvSpPr/>
          <p:nvPr>
            <p:custDataLst>
              <p:tags r:id="rId9"/>
            </p:custDataLst>
          </p:nvPr>
        </p:nvSpPr>
        <p:spPr>
          <a:xfrm>
            <a:off x="3614419" y="5915343"/>
            <a:ext cx="2624455" cy="367030"/>
          </a:xfrm>
          <a:prstGeom prst="rect">
            <a:avLst/>
          </a:prstGeom>
          <a:noFill/>
          <a:ln w="9525">
            <a:noFill/>
          </a:ln>
        </p:spPr>
        <p:txBody>
          <a:bodyPr wrap="square" lIns="91430" tIns="45718" rIns="91430" bIns="45718">
            <a:spAutoFit/>
          </a:bodyPr>
          <a:lstStyle/>
          <a:p>
            <a:r>
              <a:rPr lang="en-US" dirty="0">
                <a:solidFill>
                  <a:srgbClr val="404040"/>
                </a:solidFill>
                <a:latin typeface="微软雅黑" panose="020B0503020204020204" pitchFamily="34" charset="-122"/>
                <a:ea typeface="微软雅黑" panose="020B0503020204020204" pitchFamily="34" charset="-122"/>
              </a:rPr>
              <a:t>Supply Experience</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24583" name="Oval 19"/>
          <p:cNvSpPr/>
          <p:nvPr>
            <p:custDataLst>
              <p:tags r:id="rId10"/>
            </p:custDataLst>
          </p:nvPr>
        </p:nvSpPr>
        <p:spPr>
          <a:xfrm>
            <a:off x="3562033" y="3804603"/>
            <a:ext cx="322262" cy="320675"/>
          </a:xfrm>
          <a:prstGeom prst="ellipse">
            <a:avLst/>
          </a:prstGeom>
          <a:solidFill>
            <a:schemeClr val="accent1"/>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3</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581" name="Oval 12"/>
          <p:cNvSpPr/>
          <p:nvPr>
            <p:custDataLst>
              <p:tags r:id="rId11"/>
            </p:custDataLst>
          </p:nvPr>
        </p:nvSpPr>
        <p:spPr>
          <a:xfrm>
            <a:off x="3884295" y="2259013"/>
            <a:ext cx="322263" cy="323850"/>
          </a:xfrm>
          <a:prstGeom prst="ellipse">
            <a:avLst/>
          </a:prstGeom>
          <a:solidFill>
            <a:srgbClr val="F8931D"/>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18">
            <a:hlinkClick r:id="" action="ppaction://noaction"/>
          </p:cNvPr>
          <p:cNvSpPr/>
          <p:nvPr>
            <p:custDataLst>
              <p:tags r:id="rId12"/>
            </p:custDataLst>
          </p:nvPr>
        </p:nvSpPr>
        <p:spPr>
          <a:xfrm>
            <a:off x="3747135" y="5120640"/>
            <a:ext cx="4185920" cy="786765"/>
          </a:xfrm>
          <a:prstGeom prst="rect">
            <a:avLst/>
          </a:prstGeom>
          <a:noFill/>
          <a:ln w="9525">
            <a:noFill/>
          </a:ln>
        </p:spPr>
        <p:txBody>
          <a:bodyPr wrap="square" lIns="91430" tIns="45718" rIns="91430" bIns="45718">
            <a:noAutofit/>
          </a:bodyPr>
          <a:lstStyle/>
          <a:p>
            <a:r>
              <a:rPr lang="en-US" dirty="0">
                <a:solidFill>
                  <a:srgbClr val="404040"/>
                </a:solidFill>
                <a:latin typeface="微软雅黑" panose="020B0503020204020204" pitchFamily="34" charset="-122"/>
                <a:ea typeface="微软雅黑" panose="020B0503020204020204" pitchFamily="34" charset="-122"/>
              </a:rPr>
              <a:t>Production capacity and automated production lines</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5" name="Oval 19"/>
          <p:cNvSpPr/>
          <p:nvPr>
            <p:custDataLst>
              <p:tags r:id="rId13"/>
            </p:custDataLst>
          </p:nvPr>
        </p:nvSpPr>
        <p:spPr>
          <a:xfrm>
            <a:off x="3240088" y="5298123"/>
            <a:ext cx="322262" cy="320675"/>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5</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6" name="图片 5" descr="微信图片_20221118210029"/>
          <p:cNvPicPr>
            <a:picLocks noChangeAspect="1"/>
          </p:cNvPicPr>
          <p:nvPr/>
        </p:nvPicPr>
        <p:blipFill>
          <a:blip r:embed="rId14"/>
          <a:stretch>
            <a:fillRect/>
          </a:stretch>
        </p:blipFill>
        <p:spPr>
          <a:xfrm>
            <a:off x="9782175" y="60325"/>
            <a:ext cx="2303780" cy="6470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44114"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44116" name="TextBox 1"/>
          <p:cNvSpPr/>
          <p:nvPr/>
        </p:nvSpPr>
        <p:spPr>
          <a:xfrm>
            <a:off x="1219200" y="230188"/>
            <a:ext cx="368617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Tire Pressure Sensor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graphicFrame>
        <p:nvGraphicFramePr>
          <p:cNvPr id="4" name="表格 3"/>
          <p:cNvGraphicFramePr/>
          <p:nvPr>
            <p:custDataLst>
              <p:tags r:id="rId2"/>
            </p:custDataLst>
          </p:nvPr>
        </p:nvGraphicFramePr>
        <p:xfrm>
          <a:off x="1565275" y="1158030"/>
          <a:ext cx="9430808" cy="5636895"/>
        </p:xfrm>
        <a:graphic>
          <a:graphicData uri="http://schemas.openxmlformats.org/drawingml/2006/table">
            <a:tbl>
              <a:tblPr firstRow="1" bandRow="1">
                <a:tableStyleId>{5C22544A-7EE6-4342-B048-85BDC9FD1C3A}</a:tableStyleId>
              </a:tblPr>
              <a:tblGrid>
                <a:gridCol w="586105"/>
                <a:gridCol w="1275503"/>
                <a:gridCol w="2458297"/>
                <a:gridCol w="5110903"/>
              </a:tblGrid>
              <a:tr h="335280">
                <a:tc gridSpan="4">
                  <a:txBody>
                    <a:bodyPr/>
                    <a:lstStyle/>
                    <a:p>
                      <a:pPr algn="ctr" fontAlgn="ctr">
                        <a:buClrTx/>
                        <a:buSzTx/>
                        <a:buFontTx/>
                        <a:buNone/>
                      </a:pPr>
                      <a:r>
                        <a:rPr lang="en-US" sz="1600" b="0">
                          <a:solidFill>
                            <a:schemeClr val="dk1"/>
                          </a:solidFill>
                        </a:rPr>
                        <a:t>I. Basic Performance</a:t>
                      </a:r>
                      <a:endParaRPr lang="en-US" sz="1600" b="0">
                        <a:solidFill>
                          <a:schemeClr val="dk1"/>
                        </a:solidFill>
                      </a:endParaRPr>
                    </a:p>
                  </a:txBody>
                  <a:tcPr anchor="ctr">
                    <a:solidFill>
                      <a:schemeClr val="accent2"/>
                    </a:solidFill>
                  </a:tcPr>
                </a:tc>
                <a:tc hMerge="1">
                  <a:tcPr/>
                </a:tc>
                <a:tc hMerge="1">
                  <a:tcPr/>
                </a:tc>
                <a:tc hMerge="1">
                  <a:tcPr/>
                </a:tc>
              </a:tr>
              <a:tr h="243840">
                <a:tc>
                  <a:txBody>
                    <a:bodyPr/>
                    <a:lstStyle/>
                    <a:p>
                      <a:pPr algn="ctr">
                        <a:buNone/>
                      </a:pPr>
                      <a:r>
                        <a:rPr lang="en-US" sz="1200">
                          <a:latin typeface="黑体" panose="02010609060101010101" pitchFamily="49" charset="-122"/>
                          <a:ea typeface="黑体" panose="02010609060101010101" pitchFamily="49" charset="-122"/>
                        </a:rPr>
                        <a:t>No.</a:t>
                      </a:r>
                      <a:endParaRPr lang="en-US"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Basic items</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dirty="0">
                          <a:latin typeface="黑体" panose="02010609060101010101" pitchFamily="49" charset="-122"/>
                          <a:ea typeface="黑体" panose="02010609060101010101" pitchFamily="49" charset="-122"/>
                        </a:rPr>
                        <a:t>Specific requirements</a:t>
                      </a:r>
                      <a:endParaRPr lang="en-US" sz="1200" dirty="0">
                        <a:latin typeface="黑体" panose="02010609060101010101" pitchFamily="49" charset="-122"/>
                        <a:ea typeface="黑体" panose="02010609060101010101" pitchFamily="49" charset="-122"/>
                      </a:endParaRPr>
                    </a:p>
                  </a:txBody>
                  <a:tcPr/>
                </a:tc>
                <a:tc>
                  <a:txBody>
                    <a:bodyPr/>
                    <a:lstStyle/>
                    <a:p>
                      <a:pPr>
                        <a:buNone/>
                      </a:pPr>
                      <a:r>
                        <a:rPr lang="en-US" sz="1200">
                          <a:latin typeface="黑体" panose="02010609060101010101" pitchFamily="49" charset="-122"/>
                          <a:ea typeface="黑体" panose="02010609060101010101" pitchFamily="49" charset="-122"/>
                        </a:rPr>
                        <a:t>Remarks</a:t>
                      </a:r>
                      <a:endParaRPr lang="en-US" sz="1200">
                        <a:latin typeface="黑体" panose="02010609060101010101" pitchFamily="49" charset="-122"/>
                        <a:ea typeface="黑体" panose="02010609060101010101" pitchFamily="49" charset="-122"/>
                      </a:endParaRPr>
                    </a:p>
                  </a:txBody>
                  <a:tcPr/>
                </a:tc>
              </a:tr>
              <a:tr h="243840">
                <a:tc>
                  <a:txBody>
                    <a:bodyPr/>
                    <a:lstStyle/>
                    <a:p>
                      <a:pPr algn="ctr">
                        <a:buNone/>
                      </a:pPr>
                      <a:r>
                        <a:rPr lang="en-US" sz="1200">
                          <a:latin typeface="黑体" panose="02010609060101010101" pitchFamily="49" charset="-122"/>
                          <a:ea typeface="黑体" panose="02010609060101010101" pitchFamily="49" charset="-122"/>
                        </a:rPr>
                        <a:t>1</a:t>
                      </a:r>
                      <a:endParaRPr lang="en-US"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Battery Voltage</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dirty="0">
                          <a:latin typeface="黑体" panose="02010609060101010101" pitchFamily="49" charset="-122"/>
                          <a:ea typeface="黑体" panose="02010609060101010101" pitchFamily="49" charset="-122"/>
                        </a:rPr>
                        <a:t>2.2V~3.6V</a:t>
                      </a:r>
                      <a:endParaRPr lang="en-US" sz="1200" dirty="0">
                        <a:latin typeface="黑体" panose="02010609060101010101" pitchFamily="49" charset="-122"/>
                        <a:ea typeface="黑体" panose="02010609060101010101" pitchFamily="49" charset="-122"/>
                      </a:endParaRPr>
                    </a:p>
                  </a:txBody>
                  <a:tcPr/>
                </a:tc>
                <a:tc>
                  <a:txBody>
                    <a:bodyPr/>
                    <a:lstStyle/>
                    <a:p>
                      <a:pPr>
                        <a:buNone/>
                      </a:pPr>
                      <a:r>
                        <a:rPr lang="en-US" sz="1200">
                          <a:latin typeface="黑体" panose="02010609060101010101" pitchFamily="49" charset="-122"/>
                          <a:ea typeface="黑体" panose="02010609060101010101" pitchFamily="49" charset="-122"/>
                          <a:cs typeface="黑体" panose="02010609060101010101" pitchFamily="49" charset="-122"/>
                        </a:rPr>
                        <a:t>Rated: 3V</a:t>
                      </a:r>
                      <a:endParaRPr lang="en-US" sz="1200">
                        <a:latin typeface="黑体" panose="02010609060101010101" pitchFamily="49" charset="-122"/>
                        <a:ea typeface="黑体" panose="02010609060101010101" pitchFamily="49" charset="-122"/>
                        <a:cs typeface="黑体" panose="02010609060101010101" pitchFamily="49" charset="-122"/>
                      </a:endParaRPr>
                    </a:p>
                  </a:txBody>
                  <a:tcPr/>
                </a:tc>
              </a:tr>
              <a:tr h="243840">
                <a:tc>
                  <a:txBody>
                    <a:bodyPr/>
                    <a:lstStyle/>
                    <a:p>
                      <a:pPr algn="ctr">
                        <a:buNone/>
                      </a:pPr>
                      <a:r>
                        <a:rPr lang="en-US" sz="1200">
                          <a:latin typeface="黑体" panose="02010609060101010101" pitchFamily="49" charset="-122"/>
                          <a:ea typeface="黑体" panose="02010609060101010101" pitchFamily="49" charset="-122"/>
                        </a:rPr>
                        <a:t>2</a:t>
                      </a:r>
                      <a:endParaRPr lang="en-US"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Battery Power</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a:latin typeface="黑体" panose="02010609060101010101" pitchFamily="49" charset="-122"/>
                          <a:ea typeface="黑体" panose="02010609060101010101" pitchFamily="49" charset="-122"/>
                        </a:rPr>
                        <a:t>210MAH</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dirty="0">
                          <a:latin typeface="黑体" panose="02010609060101010101" pitchFamily="49" charset="-122"/>
                          <a:ea typeface="黑体" panose="02010609060101010101" pitchFamily="49" charset="-122"/>
                          <a:cs typeface="黑体" panose="02010609060101010101" pitchFamily="49" charset="-122"/>
                        </a:rPr>
                        <a:t>Factory Battery Voltage: 2950mV</a:t>
                      </a:r>
                      <a:endParaRPr lang="en-US" sz="1200" dirty="0">
                        <a:latin typeface="黑体" panose="02010609060101010101" pitchFamily="49" charset="-122"/>
                        <a:ea typeface="黑体" panose="02010609060101010101" pitchFamily="49" charset="-122"/>
                        <a:cs typeface="黑体" panose="02010609060101010101" pitchFamily="49" charset="-122"/>
                      </a:endParaRPr>
                    </a:p>
                  </a:txBody>
                  <a:tcPr/>
                </a:tc>
              </a:tr>
              <a:tr h="320040">
                <a:tc>
                  <a:txBody>
                    <a:bodyPr/>
                    <a:lstStyle/>
                    <a:p>
                      <a:pPr algn="ctr">
                        <a:buNone/>
                      </a:pPr>
                      <a:r>
                        <a:rPr lang="en-US" sz="1200">
                          <a:latin typeface="黑体" panose="02010609060101010101" pitchFamily="49" charset="-122"/>
                          <a:ea typeface="黑体" panose="02010609060101010101" pitchFamily="49" charset="-122"/>
                        </a:rPr>
                        <a:t>3</a:t>
                      </a:r>
                      <a:endParaRPr lang="en-US"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Working life</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dirty="0">
                          <a:latin typeface="黑体" panose="02010609060101010101" pitchFamily="49" charset="-122"/>
                          <a:ea typeface="黑体" panose="02010609060101010101" pitchFamily="49" charset="-122"/>
                          <a:cs typeface="黑体" panose="02010609060101010101" pitchFamily="49" charset="-122"/>
                        </a:rPr>
                        <a:t>100,000 kilometers or 6 years</a:t>
                      </a:r>
                      <a:endParaRPr lang="en-US" sz="1200" dirty="0">
                        <a:latin typeface="黑体" panose="02010609060101010101" pitchFamily="49" charset="-122"/>
                        <a:ea typeface="黑体" panose="02010609060101010101" pitchFamily="49" charset="-122"/>
                        <a:cs typeface="黑体" panose="02010609060101010101" pitchFamily="49" charset="-122"/>
                      </a:endParaRPr>
                    </a:p>
                  </a:txBody>
                  <a:tcPr/>
                </a:tc>
                <a:tc>
                  <a:txBody>
                    <a:bodyPr/>
                    <a:lstStyle/>
                    <a:p>
                      <a:pPr>
                        <a:buNone/>
                      </a:pPr>
                      <a:r>
                        <a:rPr lang="en-US" sz="1200">
                          <a:latin typeface="黑体" panose="02010609060101010101" pitchFamily="49" charset="-122"/>
                          <a:ea typeface="黑体" panose="02010609060101010101" pitchFamily="49" charset="-122"/>
                          <a:sym typeface="+mn-ea"/>
                        </a:rPr>
                        <a:t>The life span of each operating mode will be different depending on the firing cycle.</a:t>
                      </a:r>
                      <a:endParaRPr lang="en-US" sz="1200">
                        <a:latin typeface="黑体" panose="02010609060101010101" pitchFamily="49" charset="-122"/>
                        <a:ea typeface="黑体" panose="02010609060101010101" pitchFamily="49" charset="-122"/>
                        <a:sym typeface="+mn-ea"/>
                      </a:endParaRPr>
                    </a:p>
                  </a:txBody>
                  <a:tcPr/>
                </a:tc>
              </a:tr>
              <a:tr h="243840">
                <a:tc>
                  <a:txBody>
                    <a:bodyPr/>
                    <a:lstStyle/>
                    <a:p>
                      <a:pPr algn="ctr">
                        <a:buNone/>
                      </a:pPr>
                      <a:r>
                        <a:rPr lang="en-US" sz="1200">
                          <a:latin typeface="黑体" panose="02010609060101010101" pitchFamily="49" charset="-122"/>
                          <a:ea typeface="黑体" panose="02010609060101010101" pitchFamily="49" charset="-122"/>
                        </a:rPr>
                        <a:t>4</a:t>
                      </a:r>
                      <a:endParaRPr lang="en-US"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Measuring Temperature</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a:latin typeface="黑体" panose="02010609060101010101" pitchFamily="49" charset="-122"/>
                          <a:ea typeface="黑体" panose="02010609060101010101" pitchFamily="49" charset="-122"/>
                        </a:rPr>
                        <a:t>-40℃~125℃</a:t>
                      </a:r>
                      <a:endParaRPr lang="en-US" sz="1200">
                        <a:latin typeface="黑体" panose="02010609060101010101" pitchFamily="49" charset="-122"/>
                        <a:ea typeface="黑体" panose="02010609060101010101" pitchFamily="49" charset="-122"/>
                      </a:endParaRPr>
                    </a:p>
                  </a:txBody>
                  <a:tcPr/>
                </a:tc>
                <a:tc>
                  <a:txBody>
                    <a:bodyPr/>
                    <a:lstStyle/>
                    <a:p>
                      <a:pPr algn="l" rtl="0">
                        <a:buNone/>
                      </a:pPr>
                      <a:endParaRPr lang="zh-CN" altLang="en-US" sz="1200">
                        <a:latin typeface="黑体" panose="02010609060101010101" pitchFamily="49" charset="-122"/>
                        <a:ea typeface="黑体" panose="02010609060101010101" pitchFamily="49" charset="-122"/>
                      </a:endParaRPr>
                    </a:p>
                  </a:txBody>
                  <a:tcPr/>
                </a:tc>
              </a:tr>
              <a:tr h="243840">
                <a:tc>
                  <a:txBody>
                    <a:bodyPr/>
                    <a:lstStyle/>
                    <a:p>
                      <a:pPr algn="ctr">
                        <a:buNone/>
                      </a:pPr>
                      <a:r>
                        <a:rPr lang="en-US" sz="1200" dirty="0">
                          <a:latin typeface="黑体" panose="02010609060101010101" pitchFamily="49" charset="-122"/>
                          <a:ea typeface="黑体" panose="02010609060101010101" pitchFamily="49" charset="-122"/>
                        </a:rPr>
                        <a:t>5</a:t>
                      </a:r>
                      <a:endParaRPr lang="en-US" sz="1200" dirty="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Measuring Pressure</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dirty="0">
                          <a:latin typeface="黑体" panose="02010609060101010101" pitchFamily="49" charset="-122"/>
                          <a:ea typeface="黑体" panose="02010609060101010101" pitchFamily="49" charset="-122"/>
                          <a:sym typeface="+mn-ea"/>
                        </a:rPr>
                        <a:t>0KPa~900KPa OR 0KPa~1900KPa </a:t>
                      </a:r>
                      <a:endParaRPr lang="en-US" sz="1200" dirty="0">
                        <a:latin typeface="黑体" panose="02010609060101010101" pitchFamily="49" charset="-122"/>
                        <a:ea typeface="黑体" panose="02010609060101010101" pitchFamily="49" charset="-122"/>
                        <a:sym typeface="+mn-ea"/>
                      </a:endParaRPr>
                    </a:p>
                  </a:txBody>
                  <a:tcPr/>
                </a:tc>
                <a:tc>
                  <a:txBody>
                    <a:bodyPr/>
                    <a:lstStyle/>
                    <a:p>
                      <a:pPr algn="l" rtl="0">
                        <a:buNone/>
                      </a:pPr>
                      <a:endParaRPr lang="zh-CN" altLang="en-US" sz="1200">
                        <a:latin typeface="黑体" panose="02010609060101010101" pitchFamily="49" charset="-122"/>
                        <a:ea typeface="黑体" panose="02010609060101010101" pitchFamily="49" charset="-122"/>
                      </a:endParaRPr>
                    </a:p>
                  </a:txBody>
                  <a:tcPr/>
                </a:tc>
              </a:tr>
              <a:tr h="243840">
                <a:tc>
                  <a:txBody>
                    <a:bodyPr/>
                    <a:lstStyle/>
                    <a:p>
                      <a:pPr algn="ctr">
                        <a:buNone/>
                      </a:pPr>
                      <a:r>
                        <a:rPr lang="en-US" sz="1200">
                          <a:latin typeface="黑体" panose="02010609060101010101" pitchFamily="49" charset="-122"/>
                          <a:ea typeface="黑体" panose="02010609060101010101" pitchFamily="49" charset="-122"/>
                        </a:rPr>
                        <a:t>6</a:t>
                      </a:r>
                      <a:endParaRPr lang="en-US"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Transmission Frequency</a:t>
                      </a:r>
                      <a:endParaRPr lang="en-US" sz="1200">
                        <a:latin typeface="黑体" panose="02010609060101010101" pitchFamily="49" charset="-122"/>
                        <a:ea typeface="黑体" panose="02010609060101010101" pitchFamily="49" charset="-122"/>
                      </a:endParaRPr>
                    </a:p>
                  </a:txBody>
                  <a:tcPr/>
                </a:tc>
                <a:tc>
                  <a:txBody>
                    <a:bodyPr/>
                    <a:lstStyle/>
                    <a:p>
                      <a:pPr>
                        <a:buNone/>
                      </a:pPr>
                      <a:r>
                        <a:rPr lang="en-US" sz="1200" dirty="0">
                          <a:latin typeface="黑体" panose="02010609060101010101" pitchFamily="49" charset="-122"/>
                          <a:ea typeface="黑体" panose="02010609060101010101" pitchFamily="49" charset="-122"/>
                        </a:rPr>
                        <a:t>433.92MHZ</a:t>
                      </a:r>
                      <a:endParaRPr lang="en-US" sz="1200" dirty="0">
                        <a:latin typeface="黑体" panose="02010609060101010101" pitchFamily="49" charset="-122"/>
                        <a:ea typeface="黑体" panose="02010609060101010101" pitchFamily="49" charset="-122"/>
                      </a:endParaRPr>
                    </a:p>
                  </a:txBody>
                  <a:tcPr/>
                </a:tc>
                <a:tc>
                  <a:txBody>
                    <a:bodyPr/>
                    <a:lstStyle/>
                    <a:p>
                      <a:pPr algn="l" rtl="0">
                        <a:buNone/>
                      </a:pPr>
                      <a:endParaRPr lang="zh-CN" altLang="en-US" sz="1200" dirty="0">
                        <a:latin typeface="黑体" panose="02010609060101010101" pitchFamily="49" charset="-122"/>
                        <a:ea typeface="黑体" panose="02010609060101010101" pitchFamily="49" charset="-122"/>
                      </a:endParaRPr>
                    </a:p>
                  </a:txBody>
                  <a:tcPr/>
                </a:tc>
              </a:tr>
              <a:tr h="335280">
                <a:tc gridSpan="4">
                  <a:txBody>
                    <a:bodyPr/>
                    <a:lstStyle/>
                    <a:p>
                      <a:pPr algn="ctr" fontAlgn="ctr">
                        <a:buClrTx/>
                        <a:buSzTx/>
                        <a:buFontTx/>
                        <a:buNone/>
                      </a:pPr>
                      <a:r>
                        <a:rPr lang="en-US" sz="1600"/>
                        <a:t>Measurement Performance</a:t>
                      </a:r>
                      <a:endParaRPr lang="en-US" sz="1600"/>
                    </a:p>
                  </a:txBody>
                  <a:tcPr anchor="ctr">
                    <a:solidFill>
                      <a:schemeClr val="accent2"/>
                    </a:solidFill>
                  </a:tcPr>
                </a:tc>
                <a:tc hMerge="1">
                  <a:tcPr/>
                </a:tc>
                <a:tc hMerge="1">
                  <a:tcPr/>
                </a:tc>
                <a:tc hMerge="1">
                  <a:tcPr/>
                </a:tc>
              </a:tr>
              <a:tr h="386715">
                <a:tc>
                  <a:txBody>
                    <a:bodyPr/>
                    <a:lstStyle/>
                    <a:p>
                      <a:pPr algn="l" rtl="0">
                        <a:buNone/>
                      </a:pPr>
                      <a:endParaRPr lang="en-US" altLang="zh-CN" sz="1200">
                        <a:latin typeface="黑体" panose="02010609060101010101" pitchFamily="49" charset="-122"/>
                        <a:ea typeface="黑体" panose="02010609060101010101" pitchFamily="49" charset="-122"/>
                      </a:endParaRPr>
                    </a:p>
                  </a:txBody>
                  <a:tcPr anchor="ctr"/>
                </a:tc>
                <a:tc>
                  <a:txBody>
                    <a:bodyPr/>
                    <a:lstStyle/>
                    <a:p>
                      <a:pPr algn="ctr">
                        <a:buNone/>
                      </a:pPr>
                      <a:r>
                        <a:rPr lang="en-US" sz="1200">
                          <a:latin typeface="黑体" panose="02010609060101010101" pitchFamily="49" charset="-122"/>
                          <a:ea typeface="黑体" panose="02010609060101010101" pitchFamily="49" charset="-122"/>
                        </a:rPr>
                        <a:t>Basic items</a:t>
                      </a:r>
                      <a:endParaRPr lang="en-US" sz="1200">
                        <a:latin typeface="黑体" panose="02010609060101010101" pitchFamily="49" charset="-122"/>
                        <a:ea typeface="黑体" panose="02010609060101010101" pitchFamily="49" charset="-122"/>
                      </a:endParaRPr>
                    </a:p>
                  </a:txBody>
                  <a:tcPr anchor="ctr"/>
                </a:tc>
                <a:tc>
                  <a:txBody>
                    <a:bodyPr/>
                    <a:lstStyle/>
                    <a:p>
                      <a:pPr>
                        <a:buNone/>
                      </a:pPr>
                      <a:r>
                        <a:rPr lang="en-US" sz="1200">
                          <a:latin typeface="黑体" panose="02010609060101010101" pitchFamily="49" charset="-122"/>
                          <a:ea typeface="黑体" panose="02010609060101010101" pitchFamily="49" charset="-122"/>
                        </a:rPr>
                        <a:t>Range</a:t>
                      </a:r>
                      <a:endParaRPr lang="en-US" sz="1200">
                        <a:latin typeface="黑体" panose="02010609060101010101" pitchFamily="49" charset="-122"/>
                        <a:ea typeface="黑体" panose="02010609060101010101" pitchFamily="49" charset="-122"/>
                      </a:endParaRPr>
                    </a:p>
                  </a:txBody>
                  <a:tcPr anchor="ctr"/>
                </a:tc>
                <a:tc>
                  <a:txBody>
                    <a:bodyPr/>
                    <a:lstStyle/>
                    <a:p>
                      <a:pPr>
                        <a:buNone/>
                      </a:pPr>
                      <a:r>
                        <a:rPr lang="en-US" sz="1200">
                          <a:latin typeface="黑体" panose="02010609060101010101" pitchFamily="49" charset="-122"/>
                          <a:ea typeface="黑体" panose="02010609060101010101" pitchFamily="49" charset="-122"/>
                        </a:rPr>
                        <a:t>Error</a:t>
                      </a:r>
                      <a:endParaRPr lang="en-US" sz="1200">
                        <a:latin typeface="黑体" panose="02010609060101010101" pitchFamily="49" charset="-122"/>
                        <a:ea typeface="黑体" panose="02010609060101010101" pitchFamily="49" charset="-122"/>
                      </a:endParaRPr>
                    </a:p>
                  </a:txBody>
                  <a:tcPr anchor="ctr"/>
                </a:tc>
              </a:tr>
              <a:tr h="443865">
                <a:tc rowSpan="2">
                  <a:txBody>
                    <a:bodyPr/>
                    <a:lstStyle/>
                    <a:p>
                      <a:pPr algn="ctr">
                        <a:buNone/>
                      </a:pPr>
                      <a:r>
                        <a:rPr lang="en-US" sz="1200">
                          <a:latin typeface="黑体" panose="02010609060101010101" pitchFamily="49" charset="-122"/>
                          <a:ea typeface="黑体" panose="02010609060101010101" pitchFamily="49" charset="-122"/>
                        </a:rPr>
                        <a:t>1</a:t>
                      </a:r>
                      <a:endParaRPr lang="en-US" sz="1200">
                        <a:latin typeface="黑体" panose="02010609060101010101" pitchFamily="49" charset="-122"/>
                        <a:ea typeface="黑体" panose="02010609060101010101" pitchFamily="49" charset="-122"/>
                      </a:endParaRPr>
                    </a:p>
                  </a:txBody>
                  <a:tcPr anchor="ctr"/>
                </a:tc>
                <a:tc rowSpan="2">
                  <a:txBody>
                    <a:bodyPr/>
                    <a:lstStyle/>
                    <a:p>
                      <a:pPr algn="ctr">
                        <a:buNone/>
                      </a:pPr>
                      <a:r>
                        <a:rPr lang="en-US" sz="1200">
                          <a:latin typeface="黑体" panose="02010609060101010101" pitchFamily="49" charset="-122"/>
                          <a:ea typeface="黑体" panose="02010609060101010101" pitchFamily="49" charset="-122"/>
                        </a:rPr>
                        <a:t>Pressure</a:t>
                      </a:r>
                      <a:endParaRPr lang="en-US" sz="1200">
                        <a:latin typeface="黑体" panose="02010609060101010101" pitchFamily="49" charset="-122"/>
                        <a:ea typeface="黑体" panose="02010609060101010101" pitchFamily="49" charset="-122"/>
                      </a:endParaRPr>
                    </a:p>
                  </a:txBody>
                  <a:tcPr anchor="ctr"/>
                </a:tc>
                <a:tc>
                  <a:txBody>
                    <a:bodyPr/>
                    <a:lstStyle/>
                    <a:p>
                      <a:pPr>
                        <a:buNone/>
                      </a:pPr>
                      <a:r>
                        <a:rPr lang="en-US" sz="1200" dirty="0">
                          <a:solidFill>
                            <a:srgbClr val="000000"/>
                          </a:solidFill>
                          <a:latin typeface="黑体" panose="02010609060101010101" pitchFamily="49" charset="-122"/>
                          <a:ea typeface="黑体" panose="02010609060101010101" pitchFamily="49" charset="-122"/>
                          <a:sym typeface="+mn-ea"/>
                        </a:rPr>
                        <a:t>100~500kpa</a:t>
                      </a:r>
                      <a:endParaRPr lang="en-US" sz="1200" dirty="0">
                        <a:solidFill>
                          <a:srgbClr val="000000"/>
                        </a:solidFill>
                        <a:latin typeface="黑体" panose="02010609060101010101" pitchFamily="49" charset="-122"/>
                        <a:ea typeface="黑体" panose="02010609060101010101" pitchFamily="49" charset="-122"/>
                        <a:sym typeface="+mn-ea"/>
                      </a:endParaRPr>
                    </a:p>
                  </a:txBody>
                  <a:tcPr anchor="ctr"/>
                </a:tc>
                <a:tc>
                  <a:txBody>
                    <a:bodyPr/>
                    <a:lstStyle/>
                    <a:p>
                      <a:pPr algn="l" rtl="0" fontAlgn="ctr"/>
                      <a:r>
                        <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0℃~70℃, error ±5kpa</a:t>
                      </a:r>
                      <a:endPar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algn="l" rtl="0" fontAlgn="ctr"/>
                      <a:r>
                        <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-40℃~0℃/70℃~125℃, error ±10kpa</a:t>
                      </a:r>
                      <a:endPar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tc>
              </a:tr>
              <a:tr h="396240">
                <a:tc vMerge="1">
                  <a:tcPr anchor="ctr"/>
                </a:tc>
                <a:tc vMerge="1">
                  <a:tcPr/>
                </a:tc>
                <a:tc>
                  <a:txBody>
                    <a:bodyPr/>
                    <a:lstStyle/>
                    <a:p>
                      <a:pPr algn="l">
                        <a:buNone/>
                      </a:pPr>
                      <a:r>
                        <a:rPr lang="en-US" sz="1200">
                          <a:solidFill>
                            <a:srgbClr val="000000"/>
                          </a:solidFill>
                          <a:latin typeface="黑体" panose="02010609060101010101" pitchFamily="49" charset="-122"/>
                          <a:ea typeface="黑体" panose="02010609060101010101" pitchFamily="49" charset="-122"/>
                          <a:sym typeface="+mn-ea"/>
                        </a:rPr>
                        <a:t>500~900kpa</a:t>
                      </a:r>
                      <a:endParaRPr lang="en-US" sz="1200">
                        <a:solidFill>
                          <a:srgbClr val="000000"/>
                        </a:solidFill>
                        <a:latin typeface="黑体" panose="02010609060101010101" pitchFamily="49" charset="-122"/>
                        <a:ea typeface="黑体" panose="02010609060101010101" pitchFamily="49" charset="-122"/>
                        <a:sym typeface="+mn-ea"/>
                      </a:endParaRPr>
                    </a:p>
                  </a:txBody>
                  <a:tcPr anchor="ctr"/>
                </a:tc>
                <a:tc>
                  <a:txBody>
                    <a:bodyPr/>
                    <a:lstStyle/>
                    <a:p>
                      <a:pPr algn="l" rtl="0" fontAlgn="ctr"/>
                      <a:r>
                        <a:rPr lang="en-US" sz="1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0℃~70℃, error ±7kpa</a:t>
                      </a:r>
                      <a:endParaRPr lang="en-US" sz="1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algn="l" rtl="0" fontAlgn="ctr"/>
                      <a:r>
                        <a:rPr lang="en-US" sz="1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-40℃~0℃/70℃~125℃, error ±15kpa</a:t>
                      </a:r>
                      <a:endParaRPr lang="en-US" sz="1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tc>
              </a:tr>
              <a:tr h="434340">
                <a:tc rowSpan="2">
                  <a:txBody>
                    <a:bodyPr/>
                    <a:lstStyle/>
                    <a:p>
                      <a:pPr algn="ctr">
                        <a:buNone/>
                      </a:pPr>
                      <a:r>
                        <a:rPr lang="en-US" sz="1200">
                          <a:latin typeface="黑体" panose="02010609060101010101" pitchFamily="49" charset="-122"/>
                          <a:ea typeface="黑体" panose="02010609060101010101" pitchFamily="49" charset="-122"/>
                        </a:rPr>
                        <a:t>2</a:t>
                      </a:r>
                      <a:endParaRPr lang="en-US" sz="1200">
                        <a:latin typeface="黑体" panose="02010609060101010101" pitchFamily="49" charset="-122"/>
                        <a:ea typeface="黑体" panose="02010609060101010101" pitchFamily="49" charset="-122"/>
                      </a:endParaRPr>
                    </a:p>
                  </a:txBody>
                  <a:tcPr anchor="ctr"/>
                </a:tc>
                <a:tc rowSpan="2">
                  <a:txBody>
                    <a:bodyPr/>
                    <a:lstStyle/>
                    <a:p>
                      <a:pPr algn="ctr">
                        <a:buNone/>
                      </a:pPr>
                      <a:r>
                        <a:rPr lang="en-US" sz="1200">
                          <a:latin typeface="黑体" panose="02010609060101010101" pitchFamily="49" charset="-122"/>
                          <a:ea typeface="黑体" panose="02010609060101010101" pitchFamily="49" charset="-122"/>
                        </a:rPr>
                        <a:t>Temp.</a:t>
                      </a:r>
                      <a:endParaRPr lang="en-US" sz="1200">
                        <a:latin typeface="黑体" panose="02010609060101010101" pitchFamily="49" charset="-122"/>
                        <a:ea typeface="黑体" panose="02010609060101010101" pitchFamily="49" charset="-122"/>
                      </a:endParaRPr>
                    </a:p>
                  </a:txBody>
                  <a:tcPr anchor="ctr"/>
                </a:tc>
                <a:tc>
                  <a:txBody>
                    <a:bodyPr/>
                    <a:lstStyle/>
                    <a:p>
                      <a:pPr>
                        <a:buNone/>
                      </a:pPr>
                      <a:r>
                        <a:rPr lang="en-US" sz="1200">
                          <a:solidFill>
                            <a:srgbClr val="000000"/>
                          </a:solidFill>
                          <a:latin typeface="黑体" panose="02010609060101010101" pitchFamily="49" charset="-122"/>
                          <a:ea typeface="黑体" panose="02010609060101010101" pitchFamily="49" charset="-122"/>
                          <a:sym typeface="+mn-ea"/>
                        </a:rPr>
                        <a:t>-20℃~70℃</a:t>
                      </a:r>
                      <a:endParaRPr lang="en-US" sz="1200">
                        <a:solidFill>
                          <a:srgbClr val="000000"/>
                        </a:solidFill>
                        <a:latin typeface="黑体" panose="02010609060101010101" pitchFamily="49" charset="-122"/>
                        <a:ea typeface="黑体" panose="02010609060101010101" pitchFamily="49" charset="-122"/>
                        <a:sym typeface="+mn-ea"/>
                      </a:endParaRPr>
                    </a:p>
                  </a:txBody>
                  <a:tcPr anchor="ctr"/>
                </a:tc>
                <a:tc>
                  <a:txBody>
                    <a:bodyPr/>
                    <a:lstStyle/>
                    <a:p>
                      <a:pPr>
                        <a:buNone/>
                      </a:pPr>
                      <a:r>
                        <a:rPr lang="en-US" sz="1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±2℃</a:t>
                      </a:r>
                      <a:endParaRPr lang="en-US" sz="1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tc>
              </a:tr>
              <a:tr h="396240">
                <a:tc vMerge="1">
                  <a:tcPr/>
                </a:tc>
                <a:tc vMerge="1">
                  <a:tcPr/>
                </a:tc>
                <a:tc>
                  <a:txBody>
                    <a:bodyPr/>
                    <a:lstStyle/>
                    <a:p>
                      <a:pPr algn="l">
                        <a:buNone/>
                      </a:pPr>
                      <a:r>
                        <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-40℃~-20℃, 70℃~125℃</a:t>
                      </a:r>
                      <a:endPar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tc>
                <a:tc>
                  <a:txBody>
                    <a:bodyPr/>
                    <a:lstStyle/>
                    <a:p>
                      <a:pPr>
                        <a:buNone/>
                      </a:pPr>
                      <a:r>
                        <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±3℃</a:t>
                      </a:r>
                      <a:endParaRPr lang="en-US" sz="12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tc>
              </a:tr>
            </a:tbl>
          </a:graphicData>
        </a:graphic>
      </p:graphicFrame>
      <p:sp>
        <p:nvSpPr>
          <p:cNvPr id="43011" name="Rectangle 4"/>
          <p:cNvSpPr/>
          <p:nvPr/>
        </p:nvSpPr>
        <p:spPr>
          <a:xfrm>
            <a:off x="1252537" y="733955"/>
            <a:ext cx="7461250" cy="505460"/>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Sensor performance</a:t>
            </a:r>
            <a:endPar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 name="图片 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43011" name="Rectangle 4"/>
          <p:cNvSpPr/>
          <p:nvPr/>
        </p:nvSpPr>
        <p:spPr>
          <a:xfrm>
            <a:off x="1219200" y="1063625"/>
            <a:ext cx="7461250" cy="505460"/>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Tire Pressure Monitoring Sensor</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43013"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43015" name="TextBox 1"/>
          <p:cNvSpPr/>
          <p:nvPr/>
        </p:nvSpPr>
        <p:spPr>
          <a:xfrm>
            <a:off x="1219200" y="230188"/>
            <a:ext cx="368617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Tire Pressure Monitoring Sensor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 name="图片 1"/>
          <p:cNvPicPr>
            <a:picLocks noChangeAspect="1"/>
          </p:cNvPicPr>
          <p:nvPr/>
        </p:nvPicPr>
        <p:blipFill>
          <a:blip r:embed="rId2"/>
          <a:srcRect l="4989" t="8135" r="8753" b="6695"/>
          <a:stretch>
            <a:fillRect/>
          </a:stretch>
        </p:blipFill>
        <p:spPr>
          <a:xfrm>
            <a:off x="428625" y="1790700"/>
            <a:ext cx="3536315" cy="2160905"/>
          </a:xfrm>
          <a:prstGeom prst="rect">
            <a:avLst/>
          </a:prstGeom>
        </p:spPr>
      </p:pic>
      <p:pic>
        <p:nvPicPr>
          <p:cNvPr id="3" name="图片 2"/>
          <p:cNvPicPr>
            <a:picLocks noChangeAspect="1"/>
          </p:cNvPicPr>
          <p:nvPr/>
        </p:nvPicPr>
        <p:blipFill>
          <a:blip r:embed="rId3"/>
          <a:srcRect l="1105" t="4771"/>
          <a:stretch>
            <a:fillRect/>
          </a:stretch>
        </p:blipFill>
        <p:spPr>
          <a:xfrm>
            <a:off x="7611110" y="890905"/>
            <a:ext cx="3466465" cy="5551170"/>
          </a:xfrm>
          <a:prstGeom prst="rect">
            <a:avLst/>
          </a:prstGeom>
        </p:spPr>
      </p:pic>
      <p:sp>
        <p:nvSpPr>
          <p:cNvPr id="9" name="矩形: 圆角 2"/>
          <p:cNvSpPr/>
          <p:nvPr/>
        </p:nvSpPr>
        <p:spPr>
          <a:xfrm>
            <a:off x="4008755" y="2602230"/>
            <a:ext cx="3559810" cy="2380615"/>
          </a:xfrm>
          <a:prstGeom prst="roundRect">
            <a:avLst>
              <a:gd name="adj" fmla="val 10939"/>
            </a:avLst>
          </a:prstGeom>
          <a:blipFill dpi="0" rotWithShape="1">
            <a:blip r:embed="rId4" cstate="screen"/>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pic>
        <p:nvPicPr>
          <p:cNvPr id="4" name="图片 3"/>
          <p:cNvPicPr>
            <a:picLocks noChangeAspect="1"/>
          </p:cNvPicPr>
          <p:nvPr/>
        </p:nvPicPr>
        <p:blipFill>
          <a:blip r:embed="rId5"/>
          <a:stretch>
            <a:fillRect/>
          </a:stretch>
        </p:blipFill>
        <p:spPr>
          <a:xfrm>
            <a:off x="428625" y="4019550"/>
            <a:ext cx="3536950" cy="2074545"/>
          </a:xfrm>
          <a:prstGeom prst="rect">
            <a:avLst/>
          </a:prstGeom>
        </p:spPr>
      </p:pic>
      <p:pic>
        <p:nvPicPr>
          <p:cNvPr id="5" name="图片 4" descr="微信图片_20221118210029"/>
          <p:cNvPicPr>
            <a:picLocks noChangeAspect="1"/>
          </p:cNvPicPr>
          <p:nvPr/>
        </p:nvPicPr>
        <p:blipFill>
          <a:blip r:embed="rId6"/>
          <a:stretch>
            <a:fillRect/>
          </a:stretch>
        </p:blipFill>
        <p:spPr>
          <a:xfrm>
            <a:off x="9782175" y="60325"/>
            <a:ext cx="2303780" cy="6470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7"/>
          <p:cNvSpPr>
            <a:spLocks noChangeArrowheads="1"/>
          </p:cNvSpPr>
          <p:nvPr/>
        </p:nvSpPr>
        <p:spPr bwMode="auto">
          <a:xfrm>
            <a:off x="263525" y="142875"/>
            <a:ext cx="877888" cy="877888"/>
          </a:xfrm>
          <a:prstGeom prst="ellipse">
            <a:avLst/>
          </a:prstGeom>
          <a:noFill/>
          <a:ln w="6350">
            <a:solidFill>
              <a:srgbClr val="A5A5A5"/>
            </a:solidFill>
            <a:bevel/>
          </a:ln>
          <a:extLst>
            <a:ext uri="{909E8E84-426E-40DD-AFC4-6F175D3DCCD1}">
              <a14:hiddenFill xmlns:a14="http://schemas.microsoft.com/office/drawing/2010/main">
                <a:solidFill>
                  <a:srgbClr val="FFFFFF"/>
                </a:solidFill>
              </a14:hiddenFill>
            </a:ext>
          </a:extLst>
        </p:spPr>
        <p:txBody>
          <a:bodyPr lIns="91430" tIns="45718" rIns="91430" bIns="4571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800">
              <a:solidFill>
                <a:srgbClr val="7F7F7F"/>
              </a:solidFill>
              <a:latin typeface="Calibri" panose="020F0502020204030204" pitchFamily="34" charset="0"/>
              <a:sym typeface="Calibri" panose="020F0502020204030204" pitchFamily="34" charset="0"/>
            </a:endParaRPr>
          </a:p>
        </p:txBody>
      </p:sp>
      <p:sp>
        <p:nvSpPr>
          <p:cNvPr id="45059" name="Rectangle 4"/>
          <p:cNvSpPr>
            <a:spLocks noChangeArrowheads="1"/>
          </p:cNvSpPr>
          <p:nvPr/>
        </p:nvSpPr>
        <p:spPr bwMode="auto">
          <a:xfrm>
            <a:off x="1219200" y="1063625"/>
            <a:ext cx="74612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Commercial Vehicle Sensor</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45060" name="幻灯片编号占位符 1"/>
          <p:cNvSpPr>
            <a:spLocks noGrp="1"/>
          </p:cNvSpPr>
          <p:nvPr>
            <p:ph type="sldNum" sz="quarter" idx="12"/>
          </p:nvPr>
        </p:nvSpPr>
        <p:spPr bwMode="auto">
          <a:xfrm>
            <a:off x="9180513"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8" rIns="91430" bIns="45718"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A6A6A6"/>
                </a:solidFill>
                <a:latin typeface="微软雅黑" panose="020B0503020204020204" pitchFamily="34" charset="-122"/>
                <a:ea typeface="微软雅黑" panose="020B0503020204020204" pitchFamily="34" charset="-122"/>
                <a:cs typeface="+mn-cs"/>
              </a:defRPr>
            </a:lvl1pPr>
            <a:lvl2pPr marL="4527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099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671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43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7F28B2F1-9434-478D-9B33-2331669AEED3}" type="slidenum">
              <a:rPr lang="zh-CN" altLang="en-US" smtClean="0"/>
            </a:fld>
            <a:endParaRPr lang="zh-CN" altLang="en-US"/>
          </a:p>
        </p:txBody>
      </p:sp>
      <p:pic>
        <p:nvPicPr>
          <p:cNvPr id="45061" name="图片 9"/>
          <p:cNvPicPr>
            <a:picLocks noChangeAspect="1"/>
          </p:cNvPicPr>
          <p:nvPr/>
        </p:nvPicPr>
        <p:blipFill>
          <a:blip r:embed="rId1"/>
          <a:srcRect/>
          <a:stretch>
            <a:fillRect/>
          </a:stretch>
        </p:blipFill>
        <p:spPr bwMode="auto">
          <a:xfrm>
            <a:off x="428625" y="31273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1"/>
          <p:cNvSpPr>
            <a:spLocks noChangeArrowheads="1"/>
          </p:cNvSpPr>
          <p:nvPr/>
        </p:nvSpPr>
        <p:spPr bwMode="auto">
          <a:xfrm>
            <a:off x="1219200" y="230188"/>
            <a:ext cx="3686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sz="3600">
                <a:solidFill>
                  <a:srgbClr val="595959"/>
                </a:solidFill>
                <a:latin typeface="微软雅黑" panose="020B0503020204020204" pitchFamily="34" charset="-122"/>
                <a:ea typeface="微软雅黑" panose="020B0503020204020204" pitchFamily="34" charset="-122"/>
                <a:sym typeface="GeosansLight" pitchFamily="2" charset="0"/>
              </a:rPr>
              <a:t>Tire Pressure Monitoring Sensor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45064" name="图片 2"/>
          <p:cNvPicPr>
            <a:picLocks noChangeAspect="1"/>
          </p:cNvPicPr>
          <p:nvPr/>
        </p:nvPicPr>
        <p:blipFill>
          <a:blip r:embed="rId2"/>
          <a:srcRect/>
          <a:stretch>
            <a:fillRect/>
          </a:stretch>
        </p:blipFill>
        <p:spPr bwMode="auto">
          <a:xfrm rot="-3600000">
            <a:off x="2862263" y="1323975"/>
            <a:ext cx="27813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图片 10"/>
          <p:cNvPicPr>
            <a:picLocks noChangeAspect="1"/>
          </p:cNvPicPr>
          <p:nvPr/>
        </p:nvPicPr>
        <p:blipFill>
          <a:blip r:embed="rId3"/>
          <a:srcRect/>
          <a:stretch>
            <a:fillRect/>
          </a:stretch>
        </p:blipFill>
        <p:spPr bwMode="auto">
          <a:xfrm rot="1477312">
            <a:off x="4908550" y="2584450"/>
            <a:ext cx="67341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千图网-车内.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Rectangle 2"/>
          <p:cNvSpPr>
            <a:spLocks noChangeArrowheads="1"/>
          </p:cNvSpPr>
          <p:nvPr/>
        </p:nvSpPr>
        <p:spPr bwMode="auto">
          <a:xfrm>
            <a:off x="-317" y="0"/>
            <a:ext cx="12192000" cy="6858000"/>
          </a:xfrm>
          <a:prstGeom prst="rect">
            <a:avLst/>
          </a:prstGeom>
          <a:solidFill>
            <a:schemeClr val="tx1">
              <a:lumMod val="85000"/>
              <a:lumOff val="15000"/>
              <a:alpha val="43137"/>
            </a:schemeClr>
          </a:solidFill>
          <a:ln>
            <a:noFill/>
          </a:ln>
        </p:spPr>
        <p:txBody>
          <a:bodyPr lIns="91430" tIns="45718" rIns="91430" bIns="4571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宋体" panose="02010600030101010101" pitchFamily="2" charset="-122"/>
              <a:sym typeface="Calibri" panose="020F0502020204030204" pitchFamily="34" charset="0"/>
            </a:endParaRPr>
          </a:p>
        </p:txBody>
      </p:sp>
      <p:sp>
        <p:nvSpPr>
          <p:cNvPr id="18436" name="平行四边形 5"/>
          <p:cNvSpPr/>
          <p:nvPr/>
        </p:nvSpPr>
        <p:spPr>
          <a:xfrm>
            <a:off x="2311400" y="-136842"/>
            <a:ext cx="7061200" cy="6858000"/>
          </a:xfrm>
          <a:prstGeom prst="parallelogram">
            <a:avLst>
              <a:gd name="adj" fmla="val 21245"/>
            </a:avLst>
          </a:prstGeom>
          <a:solidFill>
            <a:srgbClr val="F2F2F2">
              <a:alpha val="76862"/>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endParaRPr>
          </a:p>
        </p:txBody>
      </p:sp>
      <p:sp>
        <p:nvSpPr>
          <p:cNvPr id="18438" name="Oval 19"/>
          <p:cNvSpPr/>
          <p:nvPr>
            <p:custDataLst>
              <p:tags r:id="rId2"/>
            </p:custDataLst>
          </p:nvPr>
        </p:nvSpPr>
        <p:spPr>
          <a:xfrm>
            <a:off x="3562033" y="380079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3</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0" name="Oval 19"/>
          <p:cNvSpPr/>
          <p:nvPr>
            <p:custDataLst>
              <p:tags r:id="rId3"/>
            </p:custDataLst>
          </p:nvPr>
        </p:nvSpPr>
        <p:spPr>
          <a:xfrm>
            <a:off x="3397568" y="454945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4</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1" name="TextBox 1"/>
          <p:cNvSpPr/>
          <p:nvPr/>
        </p:nvSpPr>
        <p:spPr>
          <a:xfrm>
            <a:off x="7293505" y="658813"/>
            <a:ext cx="1152525" cy="646112"/>
          </a:xfrm>
          <a:prstGeom prst="rect">
            <a:avLst/>
          </a:prstGeom>
          <a:noFill/>
          <a:ln w="9525">
            <a:noFill/>
          </a:ln>
        </p:spPr>
        <p:txBody>
          <a:bodyPr wrap="none" lIns="91430" tIns="45718" rIns="91430" bIns="45718">
            <a:spAutoFit/>
          </a:bodyPr>
          <a:lstStyle/>
          <a:p>
            <a:pPr eaLnBrk="1" hangingPunct="1"/>
            <a:r>
              <a:rPr lang="en-US" sz="3600" dirty="0">
                <a:solidFill>
                  <a:srgbClr val="595959"/>
                </a:solidFill>
                <a:latin typeface="微软雅黑" panose="020B0503020204020204" pitchFamily="34" charset="-122"/>
                <a:ea typeface="微软雅黑" panose="020B0503020204020204" pitchFamily="34" charset="-122"/>
                <a:sym typeface="GeosansLight" pitchFamily="2" charset="0"/>
              </a:rPr>
              <a:t>Catalog</a:t>
            </a:r>
            <a:endParaRPr lang="en-US" sz="3600" dirty="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18442" name="矩形 15"/>
          <p:cNvSpPr/>
          <p:nvPr>
            <p:custDataLst>
              <p:tags r:id="rId4"/>
            </p:custDataLst>
          </p:nvPr>
        </p:nvSpPr>
        <p:spPr>
          <a:xfrm>
            <a:off x="4370388" y="2214563"/>
            <a:ext cx="172212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TPMS Program Introduction</a:t>
            </a:r>
            <a:endParaRPr lang="en-US">
              <a:solidFill>
                <a:srgbClr val="404040"/>
              </a:solidFill>
              <a:latin typeface="微软雅黑" panose="020B0503020204020204" pitchFamily="34" charset="-122"/>
              <a:ea typeface="微软雅黑" panose="020B0503020204020204" pitchFamily="34" charset="-122"/>
            </a:endParaRPr>
          </a:p>
        </p:txBody>
      </p:sp>
      <p:sp>
        <p:nvSpPr>
          <p:cNvPr id="18443" name="矩形 16">
            <a:hlinkClick r:id="" action="ppaction://noaction"/>
          </p:cNvPr>
          <p:cNvSpPr/>
          <p:nvPr>
            <p:custDataLst>
              <p:tags r:id="rId5"/>
            </p:custDataLst>
          </p:nvPr>
        </p:nvSpPr>
        <p:spPr>
          <a:xfrm>
            <a:off x="4206875" y="2986088"/>
            <a:ext cx="1338808" cy="369328"/>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Receiver Controller</a:t>
            </a:r>
            <a:endParaRPr lang="en-US">
              <a:solidFill>
                <a:srgbClr val="404040"/>
              </a:solidFill>
              <a:latin typeface="微软雅黑" panose="020B0503020204020204" pitchFamily="34" charset="-122"/>
              <a:ea typeface="微软雅黑" panose="020B0503020204020204" pitchFamily="34" charset="-122"/>
            </a:endParaRPr>
          </a:p>
        </p:txBody>
      </p:sp>
      <p:sp>
        <p:nvSpPr>
          <p:cNvPr id="18444" name="矩形 17">
            <a:hlinkClick r:id="" action="ppaction://noaction"/>
          </p:cNvPr>
          <p:cNvSpPr/>
          <p:nvPr>
            <p:custDataLst>
              <p:tags r:id="rId6"/>
            </p:custDataLst>
          </p:nvPr>
        </p:nvSpPr>
        <p:spPr>
          <a:xfrm>
            <a:off x="4041775" y="3757613"/>
            <a:ext cx="178181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Tire Pressure Monitoring Sensor</a:t>
            </a:r>
            <a:endParaRPr lang="en-US">
              <a:solidFill>
                <a:srgbClr val="404040"/>
              </a:solidFill>
              <a:latin typeface="微软雅黑" panose="020B0503020204020204" pitchFamily="34" charset="-122"/>
              <a:ea typeface="微软雅黑" panose="020B0503020204020204" pitchFamily="34" charset="-122"/>
            </a:endParaRPr>
          </a:p>
        </p:txBody>
      </p:sp>
      <p:sp>
        <p:nvSpPr>
          <p:cNvPr id="18445" name="矩形 18">
            <a:hlinkClick r:id="" action="ppaction://noaction"/>
          </p:cNvPr>
          <p:cNvSpPr/>
          <p:nvPr>
            <p:custDataLst>
              <p:tags r:id="rId7"/>
            </p:custDataLst>
          </p:nvPr>
        </p:nvSpPr>
        <p:spPr>
          <a:xfrm>
            <a:off x="3894455" y="4526598"/>
            <a:ext cx="2076450" cy="367030"/>
          </a:xfrm>
          <a:prstGeom prst="rect">
            <a:avLst/>
          </a:prstGeom>
          <a:noFill/>
          <a:ln w="9525">
            <a:noFill/>
          </a:ln>
        </p:spPr>
        <p:txBody>
          <a:bodyPr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Quality Control</a:t>
            </a:r>
            <a:endParaRPr lang="en-US">
              <a:solidFill>
                <a:srgbClr val="404040"/>
              </a:solidFill>
              <a:latin typeface="微软雅黑" panose="020B0503020204020204" pitchFamily="34" charset="-122"/>
              <a:ea typeface="微软雅黑" panose="020B0503020204020204" pitchFamily="34" charset="-122"/>
            </a:endParaRPr>
          </a:p>
        </p:txBody>
      </p:sp>
      <p:sp>
        <p:nvSpPr>
          <p:cNvPr id="18446" name="幻灯片编号占位符 1"/>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2" name="Oval 19"/>
          <p:cNvSpPr/>
          <p:nvPr>
            <p:custDataLst>
              <p:tags r:id="rId8"/>
            </p:custDataLst>
          </p:nvPr>
        </p:nvSpPr>
        <p:spPr>
          <a:xfrm>
            <a:off x="3102928" y="591534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矩形 18">
            <a:hlinkClick r:id="" action="ppaction://noaction"/>
          </p:cNvPr>
          <p:cNvSpPr/>
          <p:nvPr>
            <p:custDataLst>
              <p:tags r:id="rId9"/>
            </p:custDataLst>
          </p:nvPr>
        </p:nvSpPr>
        <p:spPr>
          <a:xfrm>
            <a:off x="3614419" y="5915343"/>
            <a:ext cx="2727113" cy="367030"/>
          </a:xfrm>
          <a:prstGeom prst="rect">
            <a:avLst/>
          </a:prstGeom>
          <a:noFill/>
          <a:ln w="9525">
            <a:noFill/>
          </a:ln>
        </p:spPr>
        <p:txBody>
          <a:bodyPr wrap="square" lIns="91430" tIns="45718" rIns="91430" bIns="45718">
            <a:spAutoFit/>
          </a:bodyPr>
          <a:lstStyle/>
          <a:p>
            <a:r>
              <a:rPr lang="en-US" dirty="0">
                <a:solidFill>
                  <a:srgbClr val="404040"/>
                </a:solidFill>
                <a:latin typeface="微软雅黑" panose="020B0503020204020204" pitchFamily="34" charset="-122"/>
                <a:ea typeface="微软雅黑" panose="020B0503020204020204" pitchFamily="34" charset="-122"/>
              </a:rPr>
              <a:t>Delivery Experience</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24583" name="Oval 19"/>
          <p:cNvSpPr/>
          <p:nvPr>
            <p:custDataLst>
              <p:tags r:id="rId10"/>
            </p:custDataLst>
          </p:nvPr>
        </p:nvSpPr>
        <p:spPr>
          <a:xfrm>
            <a:off x="3884613" y="2235518"/>
            <a:ext cx="322262" cy="320675"/>
          </a:xfrm>
          <a:prstGeom prst="ellipse">
            <a:avLst/>
          </a:prstGeom>
          <a:solidFill>
            <a:schemeClr val="accent1"/>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581" name="Oval 12"/>
          <p:cNvSpPr/>
          <p:nvPr>
            <p:custDataLst>
              <p:tags r:id="rId11"/>
            </p:custDataLst>
          </p:nvPr>
        </p:nvSpPr>
        <p:spPr>
          <a:xfrm>
            <a:off x="3747135" y="3031808"/>
            <a:ext cx="322263" cy="323850"/>
          </a:xfrm>
          <a:prstGeom prst="ellipse">
            <a:avLst/>
          </a:prstGeom>
          <a:solidFill>
            <a:srgbClr val="F8931D"/>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2</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18">
            <a:hlinkClick r:id="" action="ppaction://noaction"/>
          </p:cNvPr>
          <p:cNvSpPr/>
          <p:nvPr>
            <p:custDataLst>
              <p:tags r:id="rId12"/>
            </p:custDataLst>
          </p:nvPr>
        </p:nvSpPr>
        <p:spPr>
          <a:xfrm>
            <a:off x="3747135" y="5089525"/>
            <a:ext cx="4321810" cy="817880"/>
          </a:xfrm>
          <a:prstGeom prst="rect">
            <a:avLst/>
          </a:prstGeom>
          <a:noFill/>
          <a:ln w="9525">
            <a:noFill/>
          </a:ln>
        </p:spPr>
        <p:txBody>
          <a:bodyPr wrap="square" lIns="91430" tIns="45718" rIns="91430" bIns="45718">
            <a:noAutofit/>
          </a:bodyPr>
          <a:lstStyle/>
          <a:p>
            <a:r>
              <a:rPr lang="en-US" dirty="0">
                <a:solidFill>
                  <a:srgbClr val="404040"/>
                </a:solidFill>
                <a:latin typeface="微软雅黑" panose="020B0503020204020204" pitchFamily="34" charset="-122"/>
                <a:ea typeface="微软雅黑" panose="020B0503020204020204" pitchFamily="34" charset="-122"/>
              </a:rPr>
              <a:t>Production capacity and automated production lines</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5" name="Oval 19"/>
          <p:cNvSpPr/>
          <p:nvPr>
            <p:custDataLst>
              <p:tags r:id="rId13"/>
            </p:custDataLst>
          </p:nvPr>
        </p:nvSpPr>
        <p:spPr>
          <a:xfrm>
            <a:off x="3240088" y="5298123"/>
            <a:ext cx="322262" cy="320675"/>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5</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8" name="图片 7" descr="微信图片_20221118210029"/>
          <p:cNvPicPr>
            <a:picLocks noChangeAspect="1"/>
          </p:cNvPicPr>
          <p:nvPr/>
        </p:nvPicPr>
        <p:blipFill>
          <a:blip r:embed="rId14"/>
          <a:stretch>
            <a:fillRect/>
          </a:stretch>
        </p:blipFill>
        <p:spPr>
          <a:xfrm>
            <a:off x="9782175" y="60325"/>
            <a:ext cx="2303780" cy="6470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43013"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43015" name="TextBox 1"/>
          <p:cNvSpPr/>
          <p:nvPr/>
        </p:nvSpPr>
        <p:spPr>
          <a:xfrm>
            <a:off x="1219200" y="230188"/>
            <a:ext cx="368617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Tire Pressure Monitoring Sensor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5" name="图片 4"/>
          <p:cNvPicPr>
            <a:picLocks noChangeAspect="1"/>
          </p:cNvPicPr>
          <p:nvPr/>
        </p:nvPicPr>
        <p:blipFill>
          <a:blip r:embed="rId2"/>
          <a:srcRect r="15922"/>
          <a:stretch>
            <a:fillRect/>
          </a:stretch>
        </p:blipFill>
        <p:spPr>
          <a:xfrm>
            <a:off x="1499870" y="852170"/>
            <a:ext cx="7896860" cy="4086860"/>
          </a:xfrm>
          <a:prstGeom prst="rect">
            <a:avLst/>
          </a:prstGeom>
        </p:spPr>
      </p:pic>
      <p:pic>
        <p:nvPicPr>
          <p:cNvPr id="7" name="图片 6"/>
          <p:cNvPicPr>
            <a:picLocks noChangeAspect="1"/>
          </p:cNvPicPr>
          <p:nvPr/>
        </p:nvPicPr>
        <p:blipFill>
          <a:blip r:embed="rId3"/>
          <a:stretch>
            <a:fillRect/>
          </a:stretch>
        </p:blipFill>
        <p:spPr>
          <a:xfrm>
            <a:off x="8331200" y="856615"/>
            <a:ext cx="581025" cy="180975"/>
          </a:xfrm>
          <a:prstGeom prst="rect">
            <a:avLst/>
          </a:prstGeom>
        </p:spPr>
      </p:pic>
      <p:sp>
        <p:nvSpPr>
          <p:cNvPr id="8" name="文本框 7"/>
          <p:cNvSpPr txBox="1"/>
          <p:nvPr/>
        </p:nvSpPr>
        <p:spPr>
          <a:xfrm>
            <a:off x="8093710" y="824865"/>
            <a:ext cx="1145540"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rPr>
              <a:t>Freescale FXTH87</a:t>
            </a:r>
            <a:endParaRPr lang="en-US" sz="1000" b="1">
              <a:latin typeface="黑体" panose="02010609060101010101" pitchFamily="49" charset="-122"/>
              <a:ea typeface="黑体" panose="02010609060101010101" pitchFamily="49" charset="-122"/>
            </a:endParaRPr>
          </a:p>
        </p:txBody>
      </p:sp>
      <p:pic>
        <p:nvPicPr>
          <p:cNvPr id="10" name="图片 9"/>
          <p:cNvPicPr>
            <a:picLocks noChangeAspect="1"/>
          </p:cNvPicPr>
          <p:nvPr/>
        </p:nvPicPr>
        <p:blipFill>
          <a:blip r:embed="rId3"/>
          <a:stretch>
            <a:fillRect/>
          </a:stretch>
        </p:blipFill>
        <p:spPr>
          <a:xfrm>
            <a:off x="5137785" y="880745"/>
            <a:ext cx="606425" cy="188595"/>
          </a:xfrm>
          <a:prstGeom prst="rect">
            <a:avLst/>
          </a:prstGeom>
        </p:spPr>
      </p:pic>
      <p:sp>
        <p:nvSpPr>
          <p:cNvPr id="11" name="文本框 10"/>
          <p:cNvSpPr txBox="1"/>
          <p:nvPr/>
        </p:nvSpPr>
        <p:spPr>
          <a:xfrm>
            <a:off x="4982845" y="852805"/>
            <a:ext cx="1145540"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rPr>
              <a:t>Infineon SP40</a:t>
            </a:r>
            <a:endParaRPr lang="en-US" sz="1000" b="1">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4"/>
          <a:stretch>
            <a:fillRect/>
          </a:stretch>
        </p:blipFill>
        <p:spPr>
          <a:xfrm>
            <a:off x="6657975" y="869315"/>
            <a:ext cx="800100" cy="200025"/>
          </a:xfrm>
          <a:prstGeom prst="rect">
            <a:avLst/>
          </a:prstGeom>
        </p:spPr>
      </p:pic>
      <p:sp>
        <p:nvSpPr>
          <p:cNvPr id="3" name="文本框 2"/>
          <p:cNvSpPr txBox="1"/>
          <p:nvPr/>
        </p:nvSpPr>
        <p:spPr>
          <a:xfrm>
            <a:off x="6485255" y="843915"/>
            <a:ext cx="1145540"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rPr>
              <a:t>MLX91804</a:t>
            </a:r>
            <a:endParaRPr lang="en-US" sz="1000" b="1">
              <a:latin typeface="黑体" panose="02010609060101010101" pitchFamily="49" charset="-122"/>
              <a:ea typeface="黑体" panose="02010609060101010101" pitchFamily="49" charset="-122"/>
            </a:endParaRPr>
          </a:p>
        </p:txBody>
      </p:sp>
      <p:sp>
        <p:nvSpPr>
          <p:cNvPr id="9" name="文本框 8"/>
          <p:cNvSpPr txBox="1"/>
          <p:nvPr/>
        </p:nvSpPr>
        <p:spPr>
          <a:xfrm>
            <a:off x="1499870" y="4939030"/>
            <a:ext cx="6974205" cy="1614805"/>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sym typeface="+mn-ea"/>
              </a:rPr>
              <a:t>Domestic Cynthia Jie chips, stable supply;</a:t>
            </a:r>
            <a:endParaRPr lang="en-US" sz="14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sym typeface="+mn-ea"/>
              </a:rPr>
              <a:t>Sensor chip performance is on par with imported chip models, some performance exceeds;</a:t>
            </a:r>
            <a:endParaRPr lang="en-US" sz="14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sym typeface="+mn-ea"/>
              </a:rPr>
              <a:t>Low chip cost;</a:t>
            </a:r>
            <a:endParaRPr lang="en-US" sz="14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r>
              <a:rPr lang="en-US" sz="1400">
                <a:latin typeface="微软雅黑" panose="020B0503020204020204" pitchFamily="34" charset="-122"/>
                <a:ea typeface="微软雅黑" panose="020B0503020204020204" pitchFamily="34" charset="-122"/>
                <a:sym typeface="+mn-ea"/>
              </a:rPr>
              <a:t>Chip company is located in China, perfect technical support;</a:t>
            </a:r>
            <a:endParaRPr lang="en-US" sz="14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pitchFamily="2" charset="2"/>
              <a:buChar char="Ø"/>
              <a:defRPr/>
            </a:pPr>
            <a:endParaRPr lang="en-US" altLang="zh-CN" sz="1000" b="1">
              <a:latin typeface="黑体" panose="02010609060101010101" pitchFamily="49" charset="-122"/>
              <a:ea typeface="黑体" panose="02010609060101010101" pitchFamily="49" charset="-122"/>
            </a:endParaRPr>
          </a:p>
        </p:txBody>
      </p:sp>
      <p:pic>
        <p:nvPicPr>
          <p:cNvPr id="4" name="图片 3" descr="微信图片_20221118210029"/>
          <p:cNvPicPr>
            <a:picLocks noChangeAspect="1"/>
          </p:cNvPicPr>
          <p:nvPr/>
        </p:nvPicPr>
        <p:blipFill>
          <a:blip r:embed="rId5"/>
          <a:stretch>
            <a:fillRect/>
          </a:stretch>
        </p:blipFill>
        <p:spPr>
          <a:xfrm>
            <a:off x="9782175" y="60325"/>
            <a:ext cx="2303780" cy="6470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9699" name="Rectangle 4"/>
          <p:cNvSpPr/>
          <p:nvPr/>
        </p:nvSpPr>
        <p:spPr>
          <a:xfrm>
            <a:off x="1219200" y="768033"/>
            <a:ext cx="7461250" cy="505460"/>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Hardware Performance Design</a:t>
            </a:r>
            <a:endPar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9701"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9703" name="TextBox 1"/>
          <p:cNvSpPr/>
          <p:nvPr/>
        </p:nvSpPr>
        <p:spPr>
          <a:xfrm>
            <a:off x="1219200" y="230188"/>
            <a:ext cx="3382010" cy="643890"/>
          </a:xfrm>
          <a:prstGeom prst="rect">
            <a:avLst/>
          </a:prstGeom>
          <a:noFill/>
          <a:ln w="9525">
            <a:noFill/>
          </a:ln>
        </p:spPr>
        <p:txBody>
          <a:bodyPr wrap="none" lIns="91430" tIns="45718" rIns="91430" bIns="45718">
            <a:spAutoFit/>
          </a:bodyPr>
          <a:lstStyle/>
          <a:p>
            <a:pPr algn="l"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Tire Pressure Sensor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8" name="TextBox 7"/>
          <p:cNvSpPr txBox="1"/>
          <p:nvPr/>
        </p:nvSpPr>
        <p:spPr>
          <a:xfrm>
            <a:off x="1334611" y="1200309"/>
            <a:ext cx="10644187" cy="4575810"/>
          </a:xfrm>
          <a:prstGeom prst="rect">
            <a:avLst/>
          </a:prstGeom>
          <a:noFill/>
        </p:spPr>
        <p:txBody>
          <a:bodyPr wrap="square" lIns="0" tIns="0" rIns="0" bIns="0" rtlCol="0">
            <a:noAutofit/>
          </a:bodyPr>
          <a:lstStyle/>
          <a:p>
            <a:pPr>
              <a:lnSpc>
                <a:spcPct val="150000"/>
              </a:lnSpc>
              <a:defRPr/>
            </a:pPr>
            <a:r>
              <a:rPr lang="en-US" sz="1400" dirty="0">
                <a:latin typeface="微软雅黑" panose="020B0503020204020204" pitchFamily="34" charset="-122"/>
                <a:ea typeface="微软雅黑" panose="020B0503020204020204" pitchFamily="34" charset="-122"/>
              </a:rPr>
              <a:t>In order to ensure that the sensor meets the electrical performance requirements, the circuit design takes into account all aspects, mainly in the following areas.</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Electronic components: choose vehicle-grade products;</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This sensor adopts LOOP antenna, keeping absolute headroom under the antenna;</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RF signal line focuses on the consideration of conduction emission and radiation emission, in the PCB alignment as short as possible and do not have sharp turns;</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RF alignment and power lines, signal lines, clock lines non-parallel alignment, reduce electromagnetic radiation;</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Low-frequency inductor to maintain absolute headroom below, because the low-frequency inductor is used as an antenna needs to be away from chips, crystals and other metal parts, and try to place by the edge;</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Low-frequency circuit alignment selection of differential distribution line form;</a:t>
            </a:r>
            <a:endParaRPr 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en-US" sz="1400" dirty="0">
                <a:latin typeface="微软雅黑" panose="020B0503020204020204" pitchFamily="34" charset="-122"/>
                <a:ea typeface="微软雅黑" panose="020B0503020204020204" pitchFamily="34" charset="-122"/>
              </a:rPr>
              <a:t>Ensure that the ground line surrounds all the wires, and the ground line is connected to the grid, no antenna-like copper.</a:t>
            </a:r>
            <a:endParaRPr lang="en-US" sz="1400" dirty="0">
              <a:latin typeface="微软雅黑" panose="020B0503020204020204" pitchFamily="34" charset="-122"/>
              <a:ea typeface="微软雅黑" panose="020B0503020204020204" pitchFamily="34" charset="-122"/>
            </a:endParaRPr>
          </a:p>
          <a:p>
            <a:endParaRPr lang="en-US" altLang="zh-CN" sz="1600" b="1" dirty="0">
              <a:solidFill>
                <a:schemeClr val="accent5"/>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rcRect l="4380" r="5659"/>
          <a:stretch>
            <a:fillRect/>
          </a:stretch>
        </p:blipFill>
        <p:spPr>
          <a:xfrm>
            <a:off x="2149476" y="4820837"/>
            <a:ext cx="1906058" cy="1878413"/>
          </a:xfrm>
          <a:prstGeom prst="rect">
            <a:avLst/>
          </a:prstGeom>
        </p:spPr>
      </p:pic>
      <p:pic>
        <p:nvPicPr>
          <p:cNvPr id="3" name="图片 2"/>
          <p:cNvPicPr>
            <a:picLocks noChangeAspect="1"/>
          </p:cNvPicPr>
          <p:nvPr/>
        </p:nvPicPr>
        <p:blipFill>
          <a:blip r:embed="rId3"/>
          <a:srcRect l="2697"/>
          <a:stretch>
            <a:fillRect/>
          </a:stretch>
        </p:blipFill>
        <p:spPr>
          <a:xfrm>
            <a:off x="6656705" y="4820837"/>
            <a:ext cx="1965079" cy="1878413"/>
          </a:xfrm>
          <a:prstGeom prst="rect">
            <a:avLst/>
          </a:prstGeom>
        </p:spPr>
      </p:pic>
      <p:pic>
        <p:nvPicPr>
          <p:cNvPr id="4" name="图片 3"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3559" name="TextBox 1"/>
          <p:cNvSpPr/>
          <p:nvPr/>
        </p:nvSpPr>
        <p:spPr>
          <a:xfrm>
            <a:off x="1219200" y="230188"/>
            <a:ext cx="2010410" cy="643890"/>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System Architecture</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3565"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4" name="圆角矩形 3"/>
          <p:cNvSpPr/>
          <p:nvPr/>
        </p:nvSpPr>
        <p:spPr>
          <a:xfrm>
            <a:off x="6245860" y="1596390"/>
            <a:ext cx="1750695" cy="9906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MCU</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Pressure Sensor</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Temperature Sensor</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Acceleration Sensor</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6" name="圆角矩形 5"/>
          <p:cNvSpPr/>
          <p:nvPr/>
        </p:nvSpPr>
        <p:spPr>
          <a:xfrm>
            <a:off x="6410960" y="605790"/>
            <a:ext cx="1421130" cy="549275"/>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Power supply</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2032 button battery</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cxnSp>
        <p:nvCxnSpPr>
          <p:cNvPr id="10" name="直接箭头连接符 9"/>
          <p:cNvCxnSpPr>
            <a:stCxn id="6" idx="2"/>
            <a:endCxn id="4" idx="0"/>
          </p:cNvCxnSpPr>
          <p:nvPr/>
        </p:nvCxnSpPr>
        <p:spPr>
          <a:xfrm>
            <a:off x="7121525" y="1155065"/>
            <a:ext cx="0" cy="44132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 name="圆角矩形 1"/>
          <p:cNvSpPr/>
          <p:nvPr/>
        </p:nvSpPr>
        <p:spPr>
          <a:xfrm>
            <a:off x="4705985" y="1504315"/>
            <a:ext cx="1265555" cy="575945"/>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Low Frequency Module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LF:125KHZ</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14" name="圆角矩形 13"/>
          <p:cNvSpPr/>
          <p:nvPr/>
        </p:nvSpPr>
        <p:spPr>
          <a:xfrm>
            <a:off x="8241665" y="1748155"/>
            <a:ext cx="1590675" cy="6858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High Frequency Module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RF:433.92MHZ</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cxnSp>
        <p:nvCxnSpPr>
          <p:cNvPr id="15" name="直接箭头连接符 14"/>
          <p:cNvCxnSpPr>
            <a:stCxn id="4" idx="3"/>
            <a:endCxn id="14" idx="1"/>
          </p:cNvCxnSpPr>
          <p:nvPr/>
        </p:nvCxnSpPr>
        <p:spPr>
          <a:xfrm flipV="1">
            <a:off x="7996555" y="2091055"/>
            <a:ext cx="245110" cy="6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6" name="直接箭头连接符 15"/>
          <p:cNvCxnSpPr>
            <a:stCxn id="2" idx="3"/>
            <a:endCxn id="4" idx="1"/>
          </p:cNvCxnSpPr>
          <p:nvPr/>
        </p:nvCxnSpPr>
        <p:spPr>
          <a:xfrm>
            <a:off x="5971540" y="1792605"/>
            <a:ext cx="274320" cy="29908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17" name="文本框 16"/>
          <p:cNvSpPr txBox="1"/>
          <p:nvPr/>
        </p:nvSpPr>
        <p:spPr>
          <a:xfrm>
            <a:off x="1978660" y="1367790"/>
            <a:ext cx="2667635" cy="521970"/>
          </a:xfrm>
          <a:prstGeom prst="rect">
            <a:avLst/>
          </a:prstGeom>
          <a:noFill/>
        </p:spPr>
        <p:txBody>
          <a:bodyPr wrap="square" rtlCol="0">
            <a:spAutoFit/>
          </a:bodyPr>
          <a:lstStyle/>
          <a:p>
            <a:r>
              <a:rPr lang="en-US" sz="2800">
                <a:ln w="22225">
                  <a:solidFill>
                    <a:schemeClr val="accent2"/>
                  </a:solidFill>
                  <a:prstDash val="solid"/>
                </a:ln>
                <a:solidFill>
                  <a:schemeClr val="accent2">
                    <a:lumMod val="40000"/>
                    <a:lumOff val="60000"/>
                  </a:schemeClr>
                </a:solidFill>
              </a:rPr>
              <a:t>Hardware framework design</a:t>
            </a:r>
            <a:endParaRPr lang="en-US" sz="2800">
              <a:ln w="22225">
                <a:solidFill>
                  <a:schemeClr val="accent2"/>
                </a:solidFill>
                <a:prstDash val="solid"/>
              </a:ln>
              <a:solidFill>
                <a:schemeClr val="accent2">
                  <a:lumMod val="40000"/>
                  <a:lumOff val="60000"/>
                </a:schemeClr>
              </a:solidFill>
            </a:endParaRPr>
          </a:p>
        </p:txBody>
      </p:sp>
      <p:sp>
        <p:nvSpPr>
          <p:cNvPr id="18" name="文本框 17"/>
          <p:cNvSpPr txBox="1"/>
          <p:nvPr/>
        </p:nvSpPr>
        <p:spPr>
          <a:xfrm>
            <a:off x="1902460" y="3196590"/>
            <a:ext cx="2667635" cy="521970"/>
          </a:xfrm>
          <a:prstGeom prst="rect">
            <a:avLst/>
          </a:prstGeom>
          <a:noFill/>
        </p:spPr>
        <p:txBody>
          <a:bodyPr wrap="square" rtlCol="0">
            <a:spAutoFit/>
          </a:bodyPr>
          <a:lstStyle/>
          <a:p>
            <a:r>
              <a:rPr lang="en-US" sz="2800">
                <a:ln w="22225">
                  <a:solidFill>
                    <a:schemeClr val="accent2"/>
                  </a:solidFill>
                  <a:prstDash val="solid"/>
                </a:ln>
                <a:solidFill>
                  <a:schemeClr val="accent2">
                    <a:lumMod val="40000"/>
                    <a:lumOff val="60000"/>
                  </a:schemeClr>
                </a:solidFill>
              </a:rPr>
              <a:t>Software Framework Design</a:t>
            </a:r>
            <a:endParaRPr lang="en-US" sz="2800">
              <a:ln w="22225">
                <a:solidFill>
                  <a:schemeClr val="accent2"/>
                </a:solidFill>
                <a:prstDash val="solid"/>
              </a:ln>
              <a:solidFill>
                <a:schemeClr val="accent2">
                  <a:lumMod val="40000"/>
                  <a:lumOff val="60000"/>
                </a:schemeClr>
              </a:solidFill>
            </a:endParaRPr>
          </a:p>
        </p:txBody>
      </p:sp>
      <p:sp>
        <p:nvSpPr>
          <p:cNvPr id="19" name="圆角矩形 18"/>
          <p:cNvSpPr/>
          <p:nvPr/>
        </p:nvSpPr>
        <p:spPr>
          <a:xfrm>
            <a:off x="4646295" y="2950845"/>
            <a:ext cx="1604645" cy="1234440"/>
          </a:xfrm>
          <a:prstGeom prst="roundRect">
            <a:avLst/>
          </a:prstGeom>
          <a:solidFill>
            <a:srgbClr val="FDC3FE"/>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Memory Mode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 10S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T 240S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 NA</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 NA</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20" name="圆角矩形 19"/>
          <p:cNvSpPr/>
          <p:nvPr/>
        </p:nvSpPr>
        <p:spPr>
          <a:xfrm>
            <a:off x="8008620" y="2943225"/>
            <a:ext cx="1604645" cy="1233170"/>
          </a:xfrm>
          <a:prstGeom prst="roundRect">
            <a:avLst/>
          </a:prstGeom>
          <a:solidFill>
            <a:srgbClr val="FDC3FE"/>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Stationary Mode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 6S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T 120S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 12S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 180S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21" name="圆角矩形 20"/>
          <p:cNvSpPr/>
          <p:nvPr/>
        </p:nvSpPr>
        <p:spPr>
          <a:xfrm>
            <a:off x="8008620" y="5036185"/>
            <a:ext cx="1604645" cy="1254125"/>
          </a:xfrm>
          <a:prstGeom prst="roundRect">
            <a:avLst/>
          </a:prstGeom>
          <a:solidFill>
            <a:srgbClr val="FDC3FE"/>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Motion Mode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 6S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T 12S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 16S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 60S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5" name="圆角矩形 4"/>
          <p:cNvSpPr/>
          <p:nvPr/>
        </p:nvSpPr>
        <p:spPr>
          <a:xfrm>
            <a:off x="4646295" y="5036185"/>
            <a:ext cx="1604645" cy="1234440"/>
          </a:xfrm>
          <a:prstGeom prst="roundRect">
            <a:avLst/>
          </a:prstGeom>
          <a:solidFill>
            <a:srgbClr val="FDC3FE"/>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Alarm Mode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 1S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T 60S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 NA</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l"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 1S</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cxnSp>
        <p:nvCxnSpPr>
          <p:cNvPr id="23" name="直接箭头连接符 22"/>
          <p:cNvCxnSpPr/>
          <p:nvPr/>
        </p:nvCxnSpPr>
        <p:spPr>
          <a:xfrm>
            <a:off x="3350260" y="3044190"/>
            <a:ext cx="1219200" cy="3810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8" name="文本框 7"/>
          <p:cNvSpPr txBox="1"/>
          <p:nvPr/>
        </p:nvSpPr>
        <p:spPr>
          <a:xfrm rot="1020000">
            <a:off x="3596640" y="3005455"/>
            <a:ext cx="815340"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rPr>
              <a:t>First power-up</a:t>
            </a:r>
            <a:endParaRPr lang="en-US" sz="1000" b="1">
              <a:latin typeface="黑体" panose="02010609060101010101" pitchFamily="49" charset="-122"/>
              <a:ea typeface="黑体" panose="02010609060101010101" pitchFamily="49" charset="-122"/>
            </a:endParaRPr>
          </a:p>
        </p:txBody>
      </p:sp>
      <p:cxnSp>
        <p:nvCxnSpPr>
          <p:cNvPr id="25" name="直接箭头连接符 24"/>
          <p:cNvCxnSpPr>
            <a:stCxn id="19" idx="3"/>
            <a:endCxn id="20" idx="1"/>
          </p:cNvCxnSpPr>
          <p:nvPr/>
        </p:nvCxnSpPr>
        <p:spPr>
          <a:xfrm flipV="1">
            <a:off x="6250940" y="3559810"/>
            <a:ext cx="1757680" cy="825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6" name="文本框 25"/>
          <p:cNvSpPr txBox="1"/>
          <p:nvPr/>
        </p:nvSpPr>
        <p:spPr>
          <a:xfrm>
            <a:off x="6413500" y="3166110"/>
            <a:ext cx="1432560" cy="39878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cs typeface="黑体" panose="02010609060101010101" pitchFamily="49" charset="-122"/>
              </a:rPr>
              <a:t>Pressure consistently greater than 100KPa for more than 3 minutes</a:t>
            </a:r>
            <a:endParaRPr lang="en-US" sz="1000" b="1">
              <a:latin typeface="黑体" panose="02010609060101010101" pitchFamily="49" charset="-122"/>
              <a:ea typeface="黑体" panose="02010609060101010101" pitchFamily="49" charset="-122"/>
              <a:cs typeface="黑体" panose="02010609060101010101" pitchFamily="49" charset="-122"/>
            </a:endParaRPr>
          </a:p>
        </p:txBody>
      </p:sp>
      <p:cxnSp>
        <p:nvCxnSpPr>
          <p:cNvPr id="28" name="直接箭头连接符 27"/>
          <p:cNvCxnSpPr/>
          <p:nvPr/>
        </p:nvCxnSpPr>
        <p:spPr>
          <a:xfrm>
            <a:off x="9065260" y="4197985"/>
            <a:ext cx="0" cy="8382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29" name="直接箭头连接符 28"/>
          <p:cNvCxnSpPr/>
          <p:nvPr/>
        </p:nvCxnSpPr>
        <p:spPr>
          <a:xfrm flipV="1">
            <a:off x="8531860" y="4187190"/>
            <a:ext cx="0" cy="8382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33" name="直接箭头连接符 32"/>
          <p:cNvCxnSpPr/>
          <p:nvPr/>
        </p:nvCxnSpPr>
        <p:spPr>
          <a:xfrm flipV="1">
            <a:off x="6250940" y="5863590"/>
            <a:ext cx="1757680" cy="825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9" name="直接箭头连接符 8"/>
          <p:cNvCxnSpPr/>
          <p:nvPr/>
        </p:nvCxnSpPr>
        <p:spPr>
          <a:xfrm flipH="1" flipV="1">
            <a:off x="6238875" y="5531485"/>
            <a:ext cx="1757680" cy="1016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12" name="文本框 11"/>
          <p:cNvSpPr txBox="1"/>
          <p:nvPr/>
        </p:nvSpPr>
        <p:spPr>
          <a:xfrm>
            <a:off x="6342380" y="5253990"/>
            <a:ext cx="1575435"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cs typeface="黑体" panose="02010609060101010101" pitchFamily="49" charset="-122"/>
              </a:rPr>
              <a:t>Pressure change greater than 9KPa in 8 seconds</a:t>
            </a:r>
            <a:endParaRPr lang="en-US" sz="1000" b="1">
              <a:latin typeface="黑体" panose="02010609060101010101" pitchFamily="49" charset="-122"/>
              <a:ea typeface="黑体" panose="02010609060101010101" pitchFamily="49" charset="-122"/>
              <a:cs typeface="黑体" panose="02010609060101010101" pitchFamily="49" charset="-122"/>
            </a:endParaRPr>
          </a:p>
        </p:txBody>
      </p:sp>
      <p:sp>
        <p:nvSpPr>
          <p:cNvPr id="13" name="文本框 12"/>
          <p:cNvSpPr txBox="1"/>
          <p:nvPr/>
        </p:nvSpPr>
        <p:spPr>
          <a:xfrm>
            <a:off x="6342380" y="5871845"/>
            <a:ext cx="1575435"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cs typeface="黑体" panose="02010609060101010101" pitchFamily="49" charset="-122"/>
              </a:rPr>
              <a:t>Pressure change less than 9KPa in 8 seconds</a:t>
            </a:r>
            <a:endParaRPr lang="en-US" sz="1000" b="1">
              <a:latin typeface="黑体" panose="02010609060101010101" pitchFamily="49" charset="-122"/>
              <a:ea typeface="黑体" panose="02010609060101010101" pitchFamily="49" charset="-122"/>
              <a:cs typeface="黑体" panose="02010609060101010101" pitchFamily="49" charset="-122"/>
            </a:endParaRPr>
          </a:p>
        </p:txBody>
      </p:sp>
      <p:cxnSp>
        <p:nvCxnSpPr>
          <p:cNvPr id="27" name="直接箭头连接符 26"/>
          <p:cNvCxnSpPr/>
          <p:nvPr/>
        </p:nvCxnSpPr>
        <p:spPr>
          <a:xfrm flipV="1">
            <a:off x="5797550" y="3729990"/>
            <a:ext cx="2200910" cy="126428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30" name="直接箭头连接符 29"/>
          <p:cNvCxnSpPr/>
          <p:nvPr/>
        </p:nvCxnSpPr>
        <p:spPr>
          <a:xfrm flipH="1">
            <a:off x="6245860" y="4117975"/>
            <a:ext cx="1799590" cy="105981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31" name="文本框 30"/>
          <p:cNvSpPr txBox="1"/>
          <p:nvPr/>
        </p:nvSpPr>
        <p:spPr>
          <a:xfrm>
            <a:off x="8195310" y="4251325"/>
            <a:ext cx="336550" cy="764540"/>
          </a:xfrm>
          <a:prstGeom prst="rect">
            <a:avLst/>
          </a:prstGeom>
          <a:noFill/>
        </p:spPr>
        <p:txBody>
          <a:bodyPr vert="eaVert" wrap="square" rtlCol="0">
            <a:spAutoFit/>
          </a:bodyPr>
          <a:lstStyle/>
          <a:p>
            <a:r>
              <a:rPr lang="en-US" sz="1000" b="1">
                <a:latin typeface="黑体" panose="02010609060101010101" pitchFamily="49" charset="-122"/>
                <a:ea typeface="黑体" panose="02010609060101010101" pitchFamily="49" charset="-122"/>
              </a:rPr>
              <a:t>Static detected</a:t>
            </a:r>
            <a:endParaRPr lang="en-US" sz="1000" b="1">
              <a:latin typeface="黑体" panose="02010609060101010101" pitchFamily="49" charset="-122"/>
              <a:ea typeface="黑体" panose="02010609060101010101" pitchFamily="49" charset="-122"/>
            </a:endParaRPr>
          </a:p>
        </p:txBody>
      </p:sp>
      <p:sp>
        <p:nvSpPr>
          <p:cNvPr id="42" name="文本框 41"/>
          <p:cNvSpPr txBox="1"/>
          <p:nvPr/>
        </p:nvSpPr>
        <p:spPr>
          <a:xfrm>
            <a:off x="9065260" y="4251325"/>
            <a:ext cx="336550" cy="764540"/>
          </a:xfrm>
          <a:prstGeom prst="rect">
            <a:avLst/>
          </a:prstGeom>
          <a:noFill/>
        </p:spPr>
        <p:txBody>
          <a:bodyPr vert="eaVert" wrap="square" rtlCol="0">
            <a:spAutoFit/>
          </a:bodyPr>
          <a:lstStyle/>
          <a:p>
            <a:r>
              <a:rPr lang="en-US" sz="1000" b="1">
                <a:latin typeface="黑体" panose="02010609060101010101" pitchFamily="49" charset="-122"/>
                <a:ea typeface="黑体" panose="02010609060101010101" pitchFamily="49" charset="-122"/>
              </a:rPr>
              <a:t>Motion detected</a:t>
            </a:r>
            <a:endParaRPr lang="en-US" sz="1000" b="1">
              <a:latin typeface="黑体" panose="02010609060101010101" pitchFamily="49" charset="-122"/>
              <a:ea typeface="黑体" panose="02010609060101010101" pitchFamily="49" charset="-122"/>
            </a:endParaRPr>
          </a:p>
        </p:txBody>
      </p:sp>
      <p:sp>
        <p:nvSpPr>
          <p:cNvPr id="43" name="文本框 42"/>
          <p:cNvSpPr txBox="1"/>
          <p:nvPr/>
        </p:nvSpPr>
        <p:spPr>
          <a:xfrm rot="19800000">
            <a:off x="6522085" y="4621530"/>
            <a:ext cx="1575435"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cs typeface="黑体" panose="02010609060101010101" pitchFamily="49" charset="-122"/>
              </a:rPr>
              <a:t>Pressure change greater than 9KPa in 8 seconds</a:t>
            </a:r>
            <a:endParaRPr lang="en-US" sz="1000" b="1">
              <a:latin typeface="黑体" panose="02010609060101010101" pitchFamily="49" charset="-122"/>
              <a:ea typeface="黑体" panose="02010609060101010101" pitchFamily="49" charset="-122"/>
              <a:cs typeface="黑体" panose="02010609060101010101" pitchFamily="49" charset="-122"/>
            </a:endParaRPr>
          </a:p>
        </p:txBody>
      </p:sp>
      <p:sp>
        <p:nvSpPr>
          <p:cNvPr id="44" name="文本框 43"/>
          <p:cNvSpPr txBox="1"/>
          <p:nvPr/>
        </p:nvSpPr>
        <p:spPr>
          <a:xfrm rot="19860000">
            <a:off x="6101715" y="4077335"/>
            <a:ext cx="1575435" cy="245110"/>
          </a:xfrm>
          <a:prstGeom prst="rect">
            <a:avLst/>
          </a:prstGeom>
          <a:noFill/>
        </p:spPr>
        <p:txBody>
          <a:bodyPr wrap="square" rtlCol="0">
            <a:spAutoFit/>
          </a:bodyPr>
          <a:lstStyle/>
          <a:p>
            <a:r>
              <a:rPr lang="en-US" sz="1000" b="1">
                <a:latin typeface="黑体" panose="02010609060101010101" pitchFamily="49" charset="-122"/>
                <a:ea typeface="黑体" panose="02010609060101010101" pitchFamily="49" charset="-122"/>
                <a:cs typeface="黑体" panose="02010609060101010101" pitchFamily="49" charset="-122"/>
              </a:rPr>
              <a:t>Pressure change less than 9KPa in 8 seconds</a:t>
            </a:r>
            <a:endParaRPr lang="en-US" sz="1000" b="1">
              <a:latin typeface="黑体" panose="02010609060101010101" pitchFamily="49" charset="-122"/>
              <a:ea typeface="黑体" panose="02010609060101010101" pitchFamily="49" charset="-122"/>
              <a:cs typeface="黑体" panose="02010609060101010101" pitchFamily="49" charset="-122"/>
            </a:endParaRPr>
          </a:p>
        </p:txBody>
      </p:sp>
      <p:sp>
        <p:nvSpPr>
          <p:cNvPr id="45" name="圆角矩形 44"/>
          <p:cNvSpPr/>
          <p:nvPr/>
        </p:nvSpPr>
        <p:spPr>
          <a:xfrm>
            <a:off x="2131060" y="5025390"/>
            <a:ext cx="1972945" cy="1234440"/>
          </a:xfrm>
          <a:prstGeom prst="roundRect">
            <a:avLst/>
          </a:prstGeom>
          <a:solidFill>
            <a:srgbClr val="FDC3FE"/>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Operating Mode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P Pressure detection cycle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T Temperature detection cycle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A Motion detection cycle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RF Data Transmission Cycle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sp>
        <p:nvSpPr>
          <p:cNvPr id="46" name="圆角矩形 45"/>
          <p:cNvSpPr/>
          <p:nvPr/>
        </p:nvSpPr>
        <p:spPr>
          <a:xfrm>
            <a:off x="4709160" y="2140585"/>
            <a:ext cx="1265555" cy="575945"/>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rPr>
              <a:t>Clock Module</a:t>
            </a:r>
            <a:endParaRPr kumimoji="0" lang="en-US" sz="1400" b="1" i="0" u="none" strike="noStrike" cap="none" normalizeH="0" baseline="0">
              <a:ln>
                <a:noFill/>
              </a:ln>
              <a:solidFill>
                <a:schemeClr val="tx1"/>
              </a:solidFill>
              <a:latin typeface="Arial" panose="020B0604020202020204" pitchFamily="34" charset="0"/>
              <a:ea typeface="宋体" panose="02010600030101010101" pitchFamily="2" charset="-122"/>
            </a:endParaRPr>
          </a:p>
        </p:txBody>
      </p:sp>
      <p:cxnSp>
        <p:nvCxnSpPr>
          <p:cNvPr id="47" name="直接箭头连接符 46"/>
          <p:cNvCxnSpPr>
            <a:stCxn id="46" idx="3"/>
            <a:endCxn id="4" idx="1"/>
          </p:cNvCxnSpPr>
          <p:nvPr/>
        </p:nvCxnSpPr>
        <p:spPr>
          <a:xfrm flipV="1">
            <a:off x="5974715" y="2091690"/>
            <a:ext cx="271145" cy="33718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pic>
        <p:nvPicPr>
          <p:cNvPr id="3" name="图片 2"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081" y="131857"/>
            <a:ext cx="4283545" cy="369332"/>
          </a:xfrm>
          <a:prstGeom prst="rect">
            <a:avLst/>
          </a:prstGeom>
        </p:spPr>
        <p:txBody>
          <a:bodyPr wrap="none">
            <a:spAutoFit/>
          </a:bodyPr>
          <a:lstStyle/>
          <a:p>
            <a:r>
              <a:rPr lang="en-US"/>
              <a:t>DZ97189716928 (23.4.1) Main controller 500K</a:t>
            </a:r>
            <a:endParaRPr lang="en-US"/>
          </a:p>
        </p:txBody>
      </p:sp>
      <p:pic>
        <p:nvPicPr>
          <p:cNvPr id="3" name="图片 2"/>
          <p:cNvPicPr>
            <a:picLocks noChangeAspect="1"/>
          </p:cNvPicPr>
          <p:nvPr/>
        </p:nvPicPr>
        <p:blipFill>
          <a:blip r:embed="rId1"/>
          <a:stretch>
            <a:fillRect/>
          </a:stretch>
        </p:blipFill>
        <p:spPr>
          <a:xfrm>
            <a:off x="1458790" y="875199"/>
            <a:ext cx="9300432" cy="5400000"/>
          </a:xfrm>
          <a:prstGeom prst="rect">
            <a:avLst/>
          </a:prstGeom>
        </p:spPr>
      </p:pic>
      <p:sp>
        <p:nvSpPr>
          <p:cNvPr id="4" name="文本框 3"/>
          <p:cNvSpPr txBox="1"/>
          <p:nvPr/>
        </p:nvSpPr>
        <p:spPr>
          <a:xfrm>
            <a:off x="5775391" y="1499427"/>
            <a:ext cx="877163" cy="369332"/>
          </a:xfrm>
          <a:prstGeom prst="rect">
            <a:avLst/>
          </a:prstGeom>
          <a:noFill/>
        </p:spPr>
        <p:txBody>
          <a:bodyPr wrap="square" rtlCol="0">
            <a:spAutoFit/>
          </a:bodyPr>
          <a:lstStyle/>
          <a:p>
            <a:r>
              <a:rPr lang="en-US">
                <a:solidFill>
                  <a:srgbClr val="FF0000"/>
                </a:solidFill>
              </a:rPr>
              <a:t>O-ring</a:t>
            </a:r>
            <a:endParaRPr lang="en-US">
              <a:solidFill>
                <a:srgbClr val="FF0000"/>
              </a:solidFill>
            </a:endParaRPr>
          </a:p>
        </p:txBody>
      </p:sp>
      <p:cxnSp>
        <p:nvCxnSpPr>
          <p:cNvPr id="5" name="直接箭头连接符 4"/>
          <p:cNvCxnSpPr>
            <a:stCxn id="4" idx="2"/>
          </p:cNvCxnSpPr>
          <p:nvPr/>
        </p:nvCxnSpPr>
        <p:spPr>
          <a:xfrm>
            <a:off x="6213973" y="1868759"/>
            <a:ext cx="316136" cy="514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43937" y="2843317"/>
            <a:ext cx="877163" cy="369332"/>
          </a:xfrm>
          <a:prstGeom prst="rect">
            <a:avLst/>
          </a:prstGeom>
          <a:noFill/>
        </p:spPr>
        <p:txBody>
          <a:bodyPr wrap="square" rtlCol="0">
            <a:spAutoFit/>
          </a:bodyPr>
          <a:lstStyle/>
          <a:p>
            <a:r>
              <a:rPr lang="en-US">
                <a:solidFill>
                  <a:srgbClr val="FF0000"/>
                </a:solidFill>
              </a:rPr>
              <a:t>PCBA</a:t>
            </a:r>
            <a:endParaRPr lang="en-US">
              <a:solidFill>
                <a:srgbClr val="FF0000"/>
              </a:solidFill>
            </a:endParaRPr>
          </a:p>
        </p:txBody>
      </p:sp>
      <p:cxnSp>
        <p:nvCxnSpPr>
          <p:cNvPr id="8" name="直接箭头连接符 7"/>
          <p:cNvCxnSpPr>
            <a:stCxn id="7" idx="2"/>
          </p:cNvCxnSpPr>
          <p:nvPr/>
        </p:nvCxnSpPr>
        <p:spPr>
          <a:xfrm>
            <a:off x="5082519" y="3212649"/>
            <a:ext cx="316136" cy="514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652946" y="2567647"/>
            <a:ext cx="877163" cy="369332"/>
          </a:xfrm>
          <a:prstGeom prst="rect">
            <a:avLst/>
          </a:prstGeom>
          <a:noFill/>
        </p:spPr>
        <p:txBody>
          <a:bodyPr wrap="square" rtlCol="0">
            <a:spAutoFit/>
          </a:bodyPr>
          <a:lstStyle/>
          <a:p>
            <a:r>
              <a:rPr lang="en-US">
                <a:solidFill>
                  <a:srgbClr val="FF0000"/>
                </a:solidFill>
              </a:rPr>
              <a:t>Antenna</a:t>
            </a:r>
            <a:endParaRPr lang="en-US">
              <a:solidFill>
                <a:srgbClr val="FF0000"/>
              </a:solidFill>
            </a:endParaRPr>
          </a:p>
        </p:txBody>
      </p:sp>
      <p:cxnSp>
        <p:nvCxnSpPr>
          <p:cNvPr id="10" name="直接箭头连接符 9"/>
          <p:cNvCxnSpPr>
            <a:stCxn id="9" idx="2"/>
          </p:cNvCxnSpPr>
          <p:nvPr/>
        </p:nvCxnSpPr>
        <p:spPr>
          <a:xfrm>
            <a:off x="6091528" y="2936979"/>
            <a:ext cx="316136" cy="514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67845" y="2329095"/>
            <a:ext cx="877163" cy="369332"/>
          </a:xfrm>
          <a:prstGeom prst="rect">
            <a:avLst/>
          </a:prstGeom>
          <a:noFill/>
        </p:spPr>
        <p:txBody>
          <a:bodyPr wrap="square" rtlCol="0">
            <a:spAutoFit/>
          </a:bodyPr>
          <a:lstStyle/>
          <a:p>
            <a:r>
              <a:rPr lang="en-US">
                <a:solidFill>
                  <a:srgbClr val="FF0000"/>
                </a:solidFill>
              </a:rPr>
              <a:t>Plug</a:t>
            </a:r>
            <a:endParaRPr lang="en-US">
              <a:solidFill>
                <a:srgbClr val="FF0000"/>
              </a:solidFill>
            </a:endParaRPr>
          </a:p>
        </p:txBody>
      </p:sp>
      <p:cxnSp>
        <p:nvCxnSpPr>
          <p:cNvPr id="12" name="直接箭头连接符 11"/>
          <p:cNvCxnSpPr>
            <a:stCxn id="11" idx="2"/>
          </p:cNvCxnSpPr>
          <p:nvPr/>
        </p:nvCxnSpPr>
        <p:spPr>
          <a:xfrm>
            <a:off x="3806427" y="2698427"/>
            <a:ext cx="316136" cy="514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64072" y="2841834"/>
            <a:ext cx="1120981" cy="369332"/>
          </a:xfrm>
          <a:prstGeom prst="rect">
            <a:avLst/>
          </a:prstGeom>
          <a:noFill/>
        </p:spPr>
        <p:txBody>
          <a:bodyPr wrap="square" rtlCol="0">
            <a:spAutoFit/>
          </a:bodyPr>
          <a:lstStyle/>
          <a:p>
            <a:r>
              <a:rPr lang="en-US">
                <a:solidFill>
                  <a:srgbClr val="FF0000"/>
                </a:solidFill>
              </a:rPr>
              <a:t>Metal stopper</a:t>
            </a:r>
            <a:endParaRPr lang="en-US">
              <a:solidFill>
                <a:srgbClr val="FF0000"/>
              </a:solidFill>
            </a:endParaRPr>
          </a:p>
        </p:txBody>
      </p:sp>
      <p:cxnSp>
        <p:nvCxnSpPr>
          <p:cNvPr id="14" name="直接箭头连接符 13"/>
          <p:cNvCxnSpPr>
            <a:stCxn id="13" idx="2"/>
          </p:cNvCxnSpPr>
          <p:nvPr/>
        </p:nvCxnSpPr>
        <p:spPr>
          <a:xfrm>
            <a:off x="2724563" y="3211166"/>
            <a:ext cx="194227" cy="514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70695" y="3451201"/>
            <a:ext cx="1120981" cy="646331"/>
          </a:xfrm>
          <a:prstGeom prst="rect">
            <a:avLst/>
          </a:prstGeom>
          <a:noFill/>
        </p:spPr>
        <p:txBody>
          <a:bodyPr wrap="square" rtlCol="0">
            <a:spAutoFit/>
          </a:bodyPr>
          <a:lstStyle/>
          <a:p>
            <a:r>
              <a:rPr lang="en-US" dirty="0">
                <a:solidFill>
                  <a:srgbClr val="FF0000"/>
                </a:solidFill>
              </a:rPr>
              <a:t>Combination screws</a:t>
            </a:r>
            <a:endParaRPr lang="en-US" dirty="0">
              <a:solidFill>
                <a:srgbClr val="FF0000"/>
              </a:solidFill>
            </a:endParaRPr>
          </a:p>
          <a:p>
            <a:r>
              <a:rPr lang="en-US" dirty="0">
                <a:solidFill>
                  <a:srgbClr val="FF0000"/>
                </a:solidFill>
              </a:rPr>
              <a:t>M3*10</a:t>
            </a:r>
            <a:endParaRPr lang="en-US" dirty="0">
              <a:solidFill>
                <a:srgbClr val="FF0000"/>
              </a:solidFill>
            </a:endParaRPr>
          </a:p>
        </p:txBody>
      </p:sp>
      <p:cxnSp>
        <p:nvCxnSpPr>
          <p:cNvPr id="18" name="直接箭头连接符 17"/>
          <p:cNvCxnSpPr>
            <a:stCxn id="17" idx="2"/>
          </p:cNvCxnSpPr>
          <p:nvPr/>
        </p:nvCxnSpPr>
        <p:spPr>
          <a:xfrm>
            <a:off x="1531186" y="4097532"/>
            <a:ext cx="194227" cy="2372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115022" y="501189"/>
            <a:ext cx="659523" cy="369332"/>
          </a:xfrm>
          <a:prstGeom prst="rect">
            <a:avLst/>
          </a:prstGeom>
          <a:noFill/>
        </p:spPr>
        <p:txBody>
          <a:bodyPr wrap="square" rtlCol="0">
            <a:spAutoFit/>
          </a:bodyPr>
          <a:lstStyle/>
          <a:p>
            <a:r>
              <a:rPr lang="en-US">
                <a:solidFill>
                  <a:srgbClr val="FF0000"/>
                </a:solidFill>
              </a:rPr>
              <a:t>Casing</a:t>
            </a:r>
            <a:endParaRPr lang="en-US">
              <a:solidFill>
                <a:srgbClr val="FF0000"/>
              </a:solidFill>
            </a:endParaRPr>
          </a:p>
        </p:txBody>
      </p:sp>
      <p:cxnSp>
        <p:nvCxnSpPr>
          <p:cNvPr id="20" name="直接箭头连接符 19"/>
          <p:cNvCxnSpPr>
            <a:stCxn id="19" idx="2"/>
          </p:cNvCxnSpPr>
          <p:nvPr/>
        </p:nvCxnSpPr>
        <p:spPr>
          <a:xfrm>
            <a:off x="8444784" y="870521"/>
            <a:ext cx="424956" cy="514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35081" y="501189"/>
            <a:ext cx="1285929" cy="369332"/>
          </a:xfrm>
          <a:prstGeom prst="rect">
            <a:avLst/>
          </a:prstGeom>
        </p:spPr>
        <p:txBody>
          <a:bodyPr wrap="none">
            <a:spAutoFit/>
          </a:bodyPr>
          <a:lstStyle/>
          <a:p>
            <a:r>
              <a:rPr lang="en-US"/>
              <a:t>P00000512</a:t>
            </a:r>
            <a:endParaRPr lang="en-US"/>
          </a:p>
        </p:txBody>
      </p:sp>
      <p:sp>
        <p:nvSpPr>
          <p:cNvPr id="15" name="矩形 14"/>
          <p:cNvSpPr/>
          <p:nvPr/>
        </p:nvSpPr>
        <p:spPr>
          <a:xfrm>
            <a:off x="8719189" y="503528"/>
            <a:ext cx="1285929" cy="369332"/>
          </a:xfrm>
          <a:prstGeom prst="rect">
            <a:avLst/>
          </a:prstGeom>
        </p:spPr>
        <p:txBody>
          <a:bodyPr wrap="none">
            <a:spAutoFit/>
          </a:bodyPr>
          <a:lstStyle/>
          <a:p>
            <a:r>
              <a:rPr lang="en-US"/>
              <a:t>P30001110</a:t>
            </a:r>
            <a:endParaRPr lang="en-US"/>
          </a:p>
        </p:txBody>
      </p:sp>
      <p:sp>
        <p:nvSpPr>
          <p:cNvPr id="16" name="矩形 15"/>
          <p:cNvSpPr/>
          <p:nvPr/>
        </p:nvSpPr>
        <p:spPr>
          <a:xfrm>
            <a:off x="5775391" y="1246964"/>
            <a:ext cx="1285929" cy="369332"/>
          </a:xfrm>
          <a:prstGeom prst="rect">
            <a:avLst/>
          </a:prstGeom>
        </p:spPr>
        <p:txBody>
          <a:bodyPr wrap="none">
            <a:spAutoFit/>
          </a:bodyPr>
          <a:lstStyle/>
          <a:p>
            <a:r>
              <a:rPr lang="en-US"/>
              <a:t>P30001111</a:t>
            </a:r>
            <a:endParaRPr lang="en-US"/>
          </a:p>
        </p:txBody>
      </p:sp>
      <p:sp>
        <p:nvSpPr>
          <p:cNvPr id="21" name="矩形 20"/>
          <p:cNvSpPr/>
          <p:nvPr/>
        </p:nvSpPr>
        <p:spPr>
          <a:xfrm>
            <a:off x="3367845" y="2013649"/>
            <a:ext cx="1285929" cy="369332"/>
          </a:xfrm>
          <a:prstGeom prst="rect">
            <a:avLst/>
          </a:prstGeom>
        </p:spPr>
        <p:txBody>
          <a:bodyPr wrap="none">
            <a:spAutoFit/>
          </a:bodyPr>
          <a:lstStyle/>
          <a:p>
            <a:r>
              <a:rPr lang="en-US"/>
              <a:t>P30001112</a:t>
            </a:r>
            <a:endParaRPr lang="en-US"/>
          </a:p>
        </p:txBody>
      </p:sp>
      <p:sp>
        <p:nvSpPr>
          <p:cNvPr id="23" name="矩形 22"/>
          <p:cNvSpPr/>
          <p:nvPr/>
        </p:nvSpPr>
        <p:spPr>
          <a:xfrm>
            <a:off x="4193744" y="2567647"/>
            <a:ext cx="1285929" cy="369332"/>
          </a:xfrm>
          <a:prstGeom prst="rect">
            <a:avLst/>
          </a:prstGeom>
        </p:spPr>
        <p:txBody>
          <a:bodyPr wrap="none">
            <a:spAutoFit/>
          </a:bodyPr>
          <a:lstStyle/>
          <a:p>
            <a:r>
              <a:rPr lang="en-US"/>
              <a:t>P10000409</a:t>
            </a:r>
            <a:endParaRPr lang="en-US"/>
          </a:p>
        </p:txBody>
      </p:sp>
      <p:sp>
        <p:nvSpPr>
          <p:cNvPr id="24" name="矩形 23"/>
          <p:cNvSpPr/>
          <p:nvPr/>
        </p:nvSpPr>
        <p:spPr>
          <a:xfrm>
            <a:off x="1989644" y="2567647"/>
            <a:ext cx="1285929" cy="369332"/>
          </a:xfrm>
          <a:prstGeom prst="rect">
            <a:avLst/>
          </a:prstGeom>
        </p:spPr>
        <p:txBody>
          <a:bodyPr wrap="none">
            <a:spAutoFit/>
          </a:bodyPr>
          <a:lstStyle/>
          <a:p>
            <a:r>
              <a:rPr lang="en-US"/>
              <a:t>P30001113</a:t>
            </a:r>
            <a:endParaRPr lang="en-US"/>
          </a:p>
        </p:txBody>
      </p:sp>
      <p:sp>
        <p:nvSpPr>
          <p:cNvPr id="25" name="矩形 24"/>
          <p:cNvSpPr/>
          <p:nvPr/>
        </p:nvSpPr>
        <p:spPr>
          <a:xfrm>
            <a:off x="788900" y="3111817"/>
            <a:ext cx="1285929" cy="369332"/>
          </a:xfrm>
          <a:prstGeom prst="rect">
            <a:avLst/>
          </a:prstGeom>
        </p:spPr>
        <p:txBody>
          <a:bodyPr wrap="none">
            <a:spAutoFit/>
          </a:bodyPr>
          <a:lstStyle/>
          <a:p>
            <a:r>
              <a:rPr lang="en-US"/>
              <a:t>P30001114</a:t>
            </a:r>
            <a:endParaRPr lang="en-US"/>
          </a:p>
        </p:txBody>
      </p:sp>
      <p:pic>
        <p:nvPicPr>
          <p:cNvPr id="26" name="图片 25"/>
          <p:cNvPicPr>
            <a:picLocks noChangeAspect="1"/>
          </p:cNvPicPr>
          <p:nvPr/>
        </p:nvPicPr>
        <p:blipFill>
          <a:blip r:embed="rId2"/>
          <a:stretch>
            <a:fillRect/>
          </a:stretch>
        </p:blipFill>
        <p:spPr>
          <a:xfrm>
            <a:off x="8657262" y="4503779"/>
            <a:ext cx="3345280" cy="2221230"/>
          </a:xfrm>
          <a:prstGeom prst="rect">
            <a:avLst/>
          </a:prstGeom>
        </p:spPr>
      </p:pic>
      <p:pic>
        <p:nvPicPr>
          <p:cNvPr id="22" name="图片 2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5377" y="297934"/>
            <a:ext cx="4123245" cy="369332"/>
          </a:xfrm>
          <a:prstGeom prst="rect">
            <a:avLst/>
          </a:prstGeom>
        </p:spPr>
        <p:txBody>
          <a:bodyPr wrap="none">
            <a:spAutoFit/>
          </a:bodyPr>
          <a:lstStyle/>
          <a:p>
            <a:r>
              <a:rPr lang="en-US"/>
              <a:t>DZ97189716661 Integrated Tire Pressure Monitoring Sensor</a:t>
            </a:r>
            <a:endParaRPr 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1898" y="917331"/>
            <a:ext cx="6460714" cy="5400000"/>
          </a:xfrm>
          <a:prstGeom prst="rect">
            <a:avLst/>
          </a:prstGeom>
        </p:spPr>
      </p:pic>
      <p:sp>
        <p:nvSpPr>
          <p:cNvPr id="6" name="文本框 5"/>
          <p:cNvSpPr txBox="1"/>
          <p:nvPr/>
        </p:nvSpPr>
        <p:spPr>
          <a:xfrm>
            <a:off x="5002823" y="1046285"/>
            <a:ext cx="646331" cy="369332"/>
          </a:xfrm>
          <a:prstGeom prst="rect">
            <a:avLst/>
          </a:prstGeom>
          <a:noFill/>
        </p:spPr>
        <p:txBody>
          <a:bodyPr wrap="none" rtlCol="0">
            <a:spAutoFit/>
          </a:bodyPr>
          <a:lstStyle/>
          <a:p>
            <a:r>
              <a:rPr lang="en-US">
                <a:solidFill>
                  <a:srgbClr val="FF0000"/>
                </a:solidFill>
              </a:rPr>
              <a:t>Housing</a:t>
            </a:r>
            <a:endParaRPr lang="en-US">
              <a:solidFill>
                <a:srgbClr val="FF0000"/>
              </a:solidFill>
            </a:endParaRPr>
          </a:p>
        </p:txBody>
      </p:sp>
      <p:cxnSp>
        <p:nvCxnSpPr>
          <p:cNvPr id="8" name="直接箭头连接符 7"/>
          <p:cNvCxnSpPr>
            <a:stCxn id="6" idx="2"/>
          </p:cNvCxnSpPr>
          <p:nvPr/>
        </p:nvCxnSpPr>
        <p:spPr>
          <a:xfrm flipH="1">
            <a:off x="4636655" y="1415617"/>
            <a:ext cx="689334" cy="3023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68991" y="1665682"/>
            <a:ext cx="877163" cy="369332"/>
          </a:xfrm>
          <a:prstGeom prst="rect">
            <a:avLst/>
          </a:prstGeom>
          <a:noFill/>
        </p:spPr>
        <p:txBody>
          <a:bodyPr wrap="none" rtlCol="0">
            <a:spAutoFit/>
          </a:bodyPr>
          <a:lstStyle/>
          <a:p>
            <a:r>
              <a:rPr lang="en-US">
                <a:solidFill>
                  <a:srgbClr val="FF0000"/>
                </a:solidFill>
              </a:rPr>
              <a:t>Silicon pad</a:t>
            </a:r>
            <a:endParaRPr lang="en-US">
              <a:solidFill>
                <a:srgbClr val="FF0000"/>
              </a:solidFill>
            </a:endParaRPr>
          </a:p>
        </p:txBody>
      </p:sp>
      <p:cxnSp>
        <p:nvCxnSpPr>
          <p:cNvPr id="12" name="直接箭头连接符 11"/>
          <p:cNvCxnSpPr>
            <a:stCxn id="11" idx="2"/>
          </p:cNvCxnSpPr>
          <p:nvPr/>
        </p:nvCxnSpPr>
        <p:spPr>
          <a:xfrm flipH="1">
            <a:off x="5486400" y="2035014"/>
            <a:ext cx="321173"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991511" y="1296350"/>
            <a:ext cx="729687" cy="369332"/>
          </a:xfrm>
          <a:prstGeom prst="rect">
            <a:avLst/>
          </a:prstGeom>
          <a:noFill/>
        </p:spPr>
        <p:txBody>
          <a:bodyPr wrap="none" rtlCol="0">
            <a:spAutoFit/>
          </a:bodyPr>
          <a:lstStyle/>
          <a:p>
            <a:r>
              <a:rPr lang="en-US">
                <a:solidFill>
                  <a:srgbClr val="FF0000"/>
                </a:solidFill>
              </a:rPr>
              <a:t>PCBA</a:t>
            </a:r>
            <a:endParaRPr lang="en-US">
              <a:solidFill>
                <a:srgbClr val="FF0000"/>
              </a:solidFill>
            </a:endParaRPr>
          </a:p>
        </p:txBody>
      </p:sp>
      <p:cxnSp>
        <p:nvCxnSpPr>
          <p:cNvPr id="15" name="直接箭头连接符 14"/>
          <p:cNvCxnSpPr>
            <a:stCxn id="14" idx="2"/>
          </p:cNvCxnSpPr>
          <p:nvPr/>
        </p:nvCxnSpPr>
        <p:spPr>
          <a:xfrm flipH="1">
            <a:off x="7108921" y="1665682"/>
            <a:ext cx="247434"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721198" y="5217572"/>
            <a:ext cx="646331" cy="369332"/>
          </a:xfrm>
          <a:prstGeom prst="rect">
            <a:avLst/>
          </a:prstGeom>
          <a:noFill/>
        </p:spPr>
        <p:txBody>
          <a:bodyPr wrap="none" rtlCol="0">
            <a:spAutoFit/>
          </a:bodyPr>
          <a:lstStyle/>
          <a:p>
            <a:r>
              <a:rPr lang="en-US">
                <a:solidFill>
                  <a:srgbClr val="FF0000"/>
                </a:solidFill>
              </a:rPr>
              <a:t>Battery</a:t>
            </a:r>
            <a:endParaRPr lang="en-US">
              <a:solidFill>
                <a:srgbClr val="FF0000"/>
              </a:solidFill>
            </a:endParaRPr>
          </a:p>
        </p:txBody>
      </p:sp>
      <p:cxnSp>
        <p:nvCxnSpPr>
          <p:cNvPr id="18" name="直接箭头连接符 17"/>
          <p:cNvCxnSpPr>
            <a:stCxn id="17" idx="1"/>
          </p:cNvCxnSpPr>
          <p:nvPr/>
        </p:nvCxnSpPr>
        <p:spPr>
          <a:xfrm flipH="1" flipV="1">
            <a:off x="7108922" y="5116946"/>
            <a:ext cx="612276" cy="285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486264" y="2178300"/>
            <a:ext cx="1882247" cy="369332"/>
          </a:xfrm>
          <a:prstGeom prst="rect">
            <a:avLst/>
          </a:prstGeom>
          <a:noFill/>
        </p:spPr>
        <p:txBody>
          <a:bodyPr wrap="none" rtlCol="0">
            <a:spAutoFit/>
          </a:bodyPr>
          <a:lstStyle/>
          <a:p>
            <a:r>
              <a:rPr lang="en-US">
                <a:solidFill>
                  <a:srgbClr val="FF0000"/>
                </a:solidFill>
              </a:rPr>
              <a:t>M1.7*6 Self-tapping screw</a:t>
            </a:r>
            <a:endParaRPr lang="en-US">
              <a:solidFill>
                <a:srgbClr val="FF0000"/>
              </a:solidFill>
            </a:endParaRPr>
          </a:p>
        </p:txBody>
      </p:sp>
      <p:cxnSp>
        <p:nvCxnSpPr>
          <p:cNvPr id="22" name="直接箭头连接符 21"/>
          <p:cNvCxnSpPr>
            <a:stCxn id="21" idx="2"/>
          </p:cNvCxnSpPr>
          <p:nvPr/>
        </p:nvCxnSpPr>
        <p:spPr>
          <a:xfrm flipH="1">
            <a:off x="8603679" y="2547632"/>
            <a:ext cx="823709"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633034" y="667266"/>
            <a:ext cx="1285929" cy="369332"/>
          </a:xfrm>
          <a:prstGeom prst="rect">
            <a:avLst/>
          </a:prstGeom>
        </p:spPr>
        <p:txBody>
          <a:bodyPr wrap="none">
            <a:spAutoFit/>
          </a:bodyPr>
          <a:lstStyle/>
          <a:p>
            <a:r>
              <a:rPr lang="en-US"/>
              <a:t>P00000503</a:t>
            </a:r>
            <a:endParaRPr lang="en-US"/>
          </a:p>
        </p:txBody>
      </p:sp>
      <p:sp>
        <p:nvSpPr>
          <p:cNvPr id="9" name="矩形 8"/>
          <p:cNvSpPr/>
          <p:nvPr/>
        </p:nvSpPr>
        <p:spPr>
          <a:xfrm>
            <a:off x="4378210" y="776092"/>
            <a:ext cx="1285929" cy="369332"/>
          </a:xfrm>
          <a:prstGeom prst="rect">
            <a:avLst/>
          </a:prstGeom>
        </p:spPr>
        <p:txBody>
          <a:bodyPr wrap="none">
            <a:spAutoFit/>
          </a:bodyPr>
          <a:lstStyle/>
          <a:p>
            <a:r>
              <a:rPr lang="en-US"/>
              <a:t>P30001109</a:t>
            </a:r>
            <a:endParaRPr lang="en-US"/>
          </a:p>
        </p:txBody>
      </p:sp>
      <p:sp>
        <p:nvSpPr>
          <p:cNvPr id="13" name="矩形 12"/>
          <p:cNvSpPr/>
          <p:nvPr/>
        </p:nvSpPr>
        <p:spPr>
          <a:xfrm>
            <a:off x="6678287" y="1018572"/>
            <a:ext cx="1285929" cy="369332"/>
          </a:xfrm>
          <a:prstGeom prst="rect">
            <a:avLst/>
          </a:prstGeom>
        </p:spPr>
        <p:txBody>
          <a:bodyPr wrap="none">
            <a:spAutoFit/>
          </a:bodyPr>
          <a:lstStyle/>
          <a:p>
            <a:r>
              <a:rPr lang="en-US"/>
              <a:t>P10000408</a:t>
            </a:r>
            <a:endParaRPr lang="en-US"/>
          </a:p>
        </p:txBody>
      </p:sp>
      <p:sp>
        <p:nvSpPr>
          <p:cNvPr id="19" name="矩形 18"/>
          <p:cNvSpPr/>
          <p:nvPr/>
        </p:nvSpPr>
        <p:spPr>
          <a:xfrm>
            <a:off x="7415060" y="5535770"/>
            <a:ext cx="1285929" cy="369332"/>
          </a:xfrm>
          <a:prstGeom prst="rect">
            <a:avLst/>
          </a:prstGeom>
        </p:spPr>
        <p:txBody>
          <a:bodyPr wrap="none">
            <a:spAutoFit/>
          </a:bodyPr>
          <a:lstStyle/>
          <a:p>
            <a:r>
              <a:rPr lang="en-US"/>
              <a:t>P20001449</a:t>
            </a:r>
            <a:endParaRPr lang="en-US"/>
          </a:p>
        </p:txBody>
      </p:sp>
      <p:sp>
        <p:nvSpPr>
          <p:cNvPr id="23" name="矩形 22"/>
          <p:cNvSpPr/>
          <p:nvPr/>
        </p:nvSpPr>
        <p:spPr>
          <a:xfrm>
            <a:off x="5368991" y="1355983"/>
            <a:ext cx="1285929" cy="369332"/>
          </a:xfrm>
          <a:prstGeom prst="rect">
            <a:avLst/>
          </a:prstGeom>
        </p:spPr>
        <p:txBody>
          <a:bodyPr wrap="none">
            <a:spAutoFit/>
          </a:bodyPr>
          <a:lstStyle/>
          <a:p>
            <a:r>
              <a:rPr lang="en-US"/>
              <a:t>P30001117</a:t>
            </a:r>
            <a:endParaRPr lang="en-US"/>
          </a:p>
        </p:txBody>
      </p:sp>
      <p:sp>
        <p:nvSpPr>
          <p:cNvPr id="24" name="矩形 23"/>
          <p:cNvSpPr/>
          <p:nvPr/>
        </p:nvSpPr>
        <p:spPr>
          <a:xfrm>
            <a:off x="8497691" y="1868602"/>
            <a:ext cx="1285929" cy="369332"/>
          </a:xfrm>
          <a:prstGeom prst="rect">
            <a:avLst/>
          </a:prstGeom>
        </p:spPr>
        <p:txBody>
          <a:bodyPr wrap="none">
            <a:spAutoFit/>
          </a:bodyPr>
          <a:lstStyle/>
          <a:p>
            <a:r>
              <a:rPr lang="en-US"/>
              <a:t>P30001118</a:t>
            </a:r>
            <a:endParaRPr lang="en-US"/>
          </a:p>
        </p:txBody>
      </p:sp>
      <p:pic>
        <p:nvPicPr>
          <p:cNvPr id="20" name="图片 19"/>
          <p:cNvPicPr>
            <a:picLocks noChangeAspect="1"/>
          </p:cNvPicPr>
          <p:nvPr/>
        </p:nvPicPr>
        <p:blipFill>
          <a:blip r:embed="rId2"/>
          <a:stretch>
            <a:fillRect/>
          </a:stretch>
        </p:blipFill>
        <p:spPr>
          <a:xfrm>
            <a:off x="8978396" y="4527454"/>
            <a:ext cx="3213604" cy="2330546"/>
          </a:xfrm>
          <a:prstGeom prst="rect">
            <a:avLst/>
          </a:prstGeom>
        </p:spPr>
      </p:pic>
      <p:pic>
        <p:nvPicPr>
          <p:cNvPr id="3" name="图片 2"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869" y="197311"/>
            <a:ext cx="5174815" cy="369332"/>
          </a:xfrm>
          <a:prstGeom prst="rect">
            <a:avLst/>
          </a:prstGeom>
        </p:spPr>
        <p:txBody>
          <a:bodyPr wrap="none">
            <a:spAutoFit/>
          </a:bodyPr>
          <a:lstStyle/>
          <a:p>
            <a:r>
              <a:rPr lang="en-US"/>
              <a:t>DZ97189716662 (23.4.1) strap-on tire pressure monitoring sensor</a:t>
            </a:r>
            <a:endParaRPr lang="en-US"/>
          </a:p>
        </p:txBody>
      </p:sp>
      <p:sp>
        <p:nvSpPr>
          <p:cNvPr id="16" name="矩形 15"/>
          <p:cNvSpPr/>
          <p:nvPr/>
        </p:nvSpPr>
        <p:spPr>
          <a:xfrm>
            <a:off x="194869" y="566643"/>
            <a:ext cx="1285929" cy="369332"/>
          </a:xfrm>
          <a:prstGeom prst="rect">
            <a:avLst/>
          </a:prstGeom>
        </p:spPr>
        <p:txBody>
          <a:bodyPr wrap="none">
            <a:spAutoFit/>
          </a:bodyPr>
          <a:lstStyle/>
          <a:p>
            <a:r>
              <a:rPr lang="en-US"/>
              <a:t>P00000504</a:t>
            </a:r>
            <a:endParaRPr lang="en-US"/>
          </a:p>
        </p:txBody>
      </p:sp>
      <p:grpSp>
        <p:nvGrpSpPr>
          <p:cNvPr id="29" name="组合 28"/>
          <p:cNvGrpSpPr/>
          <p:nvPr/>
        </p:nvGrpSpPr>
        <p:grpSpPr>
          <a:xfrm>
            <a:off x="194869" y="865150"/>
            <a:ext cx="10011388" cy="5829518"/>
            <a:chOff x="1820428" y="480025"/>
            <a:chExt cx="10011388" cy="5829518"/>
          </a:xfrm>
        </p:grpSpPr>
        <p:grpSp>
          <p:nvGrpSpPr>
            <p:cNvPr id="13" name="组合 12"/>
            <p:cNvGrpSpPr/>
            <p:nvPr/>
          </p:nvGrpSpPr>
          <p:grpSpPr>
            <a:xfrm>
              <a:off x="1885483" y="909543"/>
              <a:ext cx="8595349" cy="5400000"/>
              <a:chOff x="1885483" y="909543"/>
              <a:chExt cx="8595349" cy="5400000"/>
            </a:xfrm>
          </p:grpSpPr>
          <p:pic>
            <p:nvPicPr>
              <p:cNvPr id="3" name="图片 2"/>
              <p:cNvPicPr>
                <a:picLocks noChangeAspect="1"/>
              </p:cNvPicPr>
              <p:nvPr/>
            </p:nvPicPr>
            <p:blipFill>
              <a:blip r:embed="rId1"/>
              <a:stretch>
                <a:fillRect/>
              </a:stretch>
            </p:blipFill>
            <p:spPr>
              <a:xfrm>
                <a:off x="1885483" y="909543"/>
                <a:ext cx="8595349" cy="5400000"/>
              </a:xfrm>
              <a:prstGeom prst="rect">
                <a:avLst/>
              </a:prstGeom>
            </p:spPr>
          </p:pic>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l="74859" t="38805" r="4592" b="47192"/>
              <a:stretch>
                <a:fillRect/>
              </a:stretch>
            </p:blipFill>
            <p:spPr>
              <a:xfrm>
                <a:off x="5291035" y="2334108"/>
                <a:ext cx="1327639" cy="756139"/>
              </a:xfrm>
              <a:prstGeom prst="rect">
                <a:avLst/>
              </a:prstGeom>
            </p:spPr>
          </p:pic>
        </p:grpSp>
        <p:sp>
          <p:nvSpPr>
            <p:cNvPr id="4" name="文本框 3"/>
            <p:cNvSpPr txBox="1"/>
            <p:nvPr/>
          </p:nvSpPr>
          <p:spPr>
            <a:xfrm>
              <a:off x="3567900" y="1610263"/>
              <a:ext cx="877163" cy="369332"/>
            </a:xfrm>
            <a:prstGeom prst="rect">
              <a:avLst/>
            </a:prstGeom>
            <a:noFill/>
          </p:spPr>
          <p:txBody>
            <a:bodyPr wrap="none" rtlCol="0">
              <a:spAutoFit/>
            </a:bodyPr>
            <a:lstStyle/>
            <a:p>
              <a:r>
                <a:rPr lang="en-US">
                  <a:solidFill>
                    <a:srgbClr val="FF0000"/>
                  </a:solidFill>
                </a:rPr>
                <a:t>Silicon Pad</a:t>
              </a:r>
              <a:endParaRPr lang="en-US">
                <a:solidFill>
                  <a:srgbClr val="FF0000"/>
                </a:solidFill>
              </a:endParaRPr>
            </a:p>
          </p:txBody>
        </p:sp>
        <p:cxnSp>
          <p:nvCxnSpPr>
            <p:cNvPr id="5" name="直接箭头连接符 4"/>
            <p:cNvCxnSpPr>
              <a:stCxn id="4" idx="2"/>
            </p:cNvCxnSpPr>
            <p:nvPr/>
          </p:nvCxnSpPr>
          <p:spPr>
            <a:xfrm flipH="1">
              <a:off x="3685309" y="1979595"/>
              <a:ext cx="321173"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848862" y="724877"/>
              <a:ext cx="646331" cy="369332"/>
            </a:xfrm>
            <a:prstGeom prst="rect">
              <a:avLst/>
            </a:prstGeom>
            <a:noFill/>
          </p:spPr>
          <p:txBody>
            <a:bodyPr wrap="none" rtlCol="0">
              <a:spAutoFit/>
            </a:bodyPr>
            <a:lstStyle/>
            <a:p>
              <a:r>
                <a:rPr lang="en-US">
                  <a:solidFill>
                    <a:srgbClr val="FF0000"/>
                  </a:solidFill>
                </a:rPr>
                <a:t>Housing</a:t>
              </a:r>
              <a:endParaRPr lang="en-US">
                <a:solidFill>
                  <a:srgbClr val="FF0000"/>
                </a:solidFill>
              </a:endParaRPr>
            </a:p>
          </p:txBody>
        </p:sp>
        <p:cxnSp>
          <p:nvCxnSpPr>
            <p:cNvPr id="7" name="直接箭头连接符 6"/>
            <p:cNvCxnSpPr>
              <a:stCxn id="6" idx="2"/>
            </p:cNvCxnSpPr>
            <p:nvPr/>
          </p:nvCxnSpPr>
          <p:spPr>
            <a:xfrm flipH="1">
              <a:off x="2966272" y="1094209"/>
              <a:ext cx="205756"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54445" y="1344274"/>
              <a:ext cx="729687" cy="369332"/>
            </a:xfrm>
            <a:prstGeom prst="rect">
              <a:avLst/>
            </a:prstGeom>
            <a:noFill/>
          </p:spPr>
          <p:txBody>
            <a:bodyPr wrap="none" rtlCol="0">
              <a:spAutoFit/>
            </a:bodyPr>
            <a:lstStyle/>
            <a:p>
              <a:r>
                <a:rPr lang="en-US">
                  <a:solidFill>
                    <a:srgbClr val="FF0000"/>
                  </a:solidFill>
                </a:rPr>
                <a:t>PCBA</a:t>
              </a:r>
              <a:endParaRPr lang="en-US">
                <a:solidFill>
                  <a:srgbClr val="FF0000"/>
                </a:solidFill>
              </a:endParaRPr>
            </a:p>
          </p:txBody>
        </p:sp>
        <p:cxnSp>
          <p:nvCxnSpPr>
            <p:cNvPr id="9" name="直接箭头连接符 8"/>
            <p:cNvCxnSpPr>
              <a:stCxn id="8" idx="2"/>
            </p:cNvCxnSpPr>
            <p:nvPr/>
          </p:nvCxnSpPr>
          <p:spPr>
            <a:xfrm flipH="1">
              <a:off x="4971855" y="1713606"/>
              <a:ext cx="247434"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46727" y="3975173"/>
              <a:ext cx="646331" cy="369332"/>
            </a:xfrm>
            <a:prstGeom prst="rect">
              <a:avLst/>
            </a:prstGeom>
            <a:noFill/>
          </p:spPr>
          <p:txBody>
            <a:bodyPr wrap="none" rtlCol="0">
              <a:spAutoFit/>
            </a:bodyPr>
            <a:lstStyle/>
            <a:p>
              <a:r>
                <a:rPr lang="en-US">
                  <a:solidFill>
                    <a:srgbClr val="FF0000"/>
                  </a:solidFill>
                </a:rPr>
                <a:t>Antenna</a:t>
              </a:r>
              <a:endParaRPr lang="en-US">
                <a:solidFill>
                  <a:srgbClr val="FF0000"/>
                </a:solidFill>
              </a:endParaRPr>
            </a:p>
          </p:txBody>
        </p:sp>
        <p:cxnSp>
          <p:nvCxnSpPr>
            <p:cNvPr id="11" name="直接箭头连接符 10"/>
            <p:cNvCxnSpPr/>
            <p:nvPr/>
          </p:nvCxnSpPr>
          <p:spPr>
            <a:xfrm flipV="1">
              <a:off x="3685309" y="2792718"/>
              <a:ext cx="572655" cy="11824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60583" y="5309935"/>
              <a:ext cx="646331" cy="369332"/>
            </a:xfrm>
            <a:prstGeom prst="rect">
              <a:avLst/>
            </a:prstGeom>
            <a:noFill/>
          </p:spPr>
          <p:txBody>
            <a:bodyPr wrap="none" rtlCol="0">
              <a:spAutoFit/>
            </a:bodyPr>
            <a:lstStyle/>
            <a:p>
              <a:r>
                <a:rPr lang="en-US">
                  <a:solidFill>
                    <a:srgbClr val="FF0000"/>
                  </a:solidFill>
                </a:rPr>
                <a:t>Battery</a:t>
              </a:r>
              <a:endParaRPr lang="en-US">
                <a:solidFill>
                  <a:srgbClr val="FF0000"/>
                </a:solidFill>
              </a:endParaRPr>
            </a:p>
          </p:txBody>
        </p:sp>
        <p:cxnSp>
          <p:nvCxnSpPr>
            <p:cNvPr id="15" name="直接箭头连接符 14"/>
            <p:cNvCxnSpPr>
              <a:stCxn id="14" idx="0"/>
            </p:cNvCxnSpPr>
            <p:nvPr/>
          </p:nvCxnSpPr>
          <p:spPr>
            <a:xfrm flipH="1" flipV="1">
              <a:off x="5458691" y="4765964"/>
              <a:ext cx="25058" cy="543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203729" y="1240931"/>
              <a:ext cx="646331" cy="369332"/>
            </a:xfrm>
            <a:prstGeom prst="rect">
              <a:avLst/>
            </a:prstGeom>
            <a:noFill/>
          </p:spPr>
          <p:txBody>
            <a:bodyPr wrap="none" rtlCol="0">
              <a:spAutoFit/>
            </a:bodyPr>
            <a:lstStyle/>
            <a:p>
              <a:r>
                <a:rPr lang="en-US">
                  <a:solidFill>
                    <a:srgbClr val="FF0000"/>
                  </a:solidFill>
                </a:rPr>
                <a:t>Back Cover</a:t>
              </a:r>
              <a:endParaRPr lang="en-US">
                <a:solidFill>
                  <a:srgbClr val="FF0000"/>
                </a:solidFill>
              </a:endParaRPr>
            </a:p>
          </p:txBody>
        </p:sp>
        <p:cxnSp>
          <p:nvCxnSpPr>
            <p:cNvPr id="19" name="直接箭头连接符 18"/>
            <p:cNvCxnSpPr>
              <a:stCxn id="18" idx="2"/>
            </p:cNvCxnSpPr>
            <p:nvPr/>
          </p:nvCxnSpPr>
          <p:spPr>
            <a:xfrm flipH="1">
              <a:off x="7321139" y="1610263"/>
              <a:ext cx="205756" cy="619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628744" y="1240931"/>
              <a:ext cx="646331" cy="369332"/>
            </a:xfrm>
            <a:prstGeom prst="rect">
              <a:avLst/>
            </a:prstGeom>
            <a:noFill/>
          </p:spPr>
          <p:txBody>
            <a:bodyPr wrap="none" rtlCol="0">
              <a:spAutoFit/>
            </a:bodyPr>
            <a:lstStyle/>
            <a:p>
              <a:r>
                <a:rPr lang="en-US">
                  <a:solidFill>
                    <a:srgbClr val="FF0000"/>
                  </a:solidFill>
                </a:rPr>
                <a:t>Strap</a:t>
              </a:r>
              <a:endParaRPr lang="en-US">
                <a:solidFill>
                  <a:srgbClr val="FF0000"/>
                </a:solidFill>
              </a:endParaRPr>
            </a:p>
          </p:txBody>
        </p:sp>
        <p:cxnSp>
          <p:nvCxnSpPr>
            <p:cNvPr id="21" name="直接箭头连接符 20"/>
            <p:cNvCxnSpPr>
              <a:stCxn id="20" idx="1"/>
            </p:cNvCxnSpPr>
            <p:nvPr/>
          </p:nvCxnSpPr>
          <p:spPr>
            <a:xfrm flipH="1" flipV="1">
              <a:off x="9079345" y="1344274"/>
              <a:ext cx="549399" cy="813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0856422" y="2792718"/>
              <a:ext cx="845103" cy="646331"/>
            </a:xfrm>
            <a:prstGeom prst="rect">
              <a:avLst/>
            </a:prstGeom>
            <a:noFill/>
          </p:spPr>
          <p:txBody>
            <a:bodyPr wrap="none" rtlCol="0">
              <a:spAutoFit/>
            </a:bodyPr>
            <a:lstStyle/>
            <a:p>
              <a:r>
                <a:rPr lang="en-US">
                  <a:solidFill>
                    <a:srgbClr val="FF0000"/>
                  </a:solidFill>
                </a:rPr>
                <a:t>Screws</a:t>
              </a:r>
              <a:endParaRPr lang="en-US">
                <a:solidFill>
                  <a:srgbClr val="FF0000"/>
                </a:solidFill>
              </a:endParaRPr>
            </a:p>
            <a:p>
              <a:r>
                <a:rPr lang="en-US">
                  <a:solidFill>
                    <a:srgbClr val="FF0000"/>
                  </a:solidFill>
                </a:rPr>
                <a:t>M4*10</a:t>
              </a:r>
              <a:endParaRPr lang="en-US">
                <a:solidFill>
                  <a:srgbClr val="FF0000"/>
                </a:solidFill>
              </a:endParaRPr>
            </a:p>
          </p:txBody>
        </p:sp>
        <p:cxnSp>
          <p:nvCxnSpPr>
            <p:cNvPr id="25" name="直接箭头连接符 24"/>
            <p:cNvCxnSpPr>
              <a:stCxn id="24" idx="1"/>
            </p:cNvCxnSpPr>
            <p:nvPr/>
          </p:nvCxnSpPr>
          <p:spPr>
            <a:xfrm flipH="1" flipV="1">
              <a:off x="10307024" y="2896062"/>
              <a:ext cx="549398" cy="219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452807" y="773031"/>
              <a:ext cx="1882247" cy="369332"/>
            </a:xfrm>
            <a:prstGeom prst="rect">
              <a:avLst/>
            </a:prstGeom>
            <a:noFill/>
          </p:spPr>
          <p:txBody>
            <a:bodyPr wrap="square" rtlCol="0">
              <a:spAutoFit/>
            </a:bodyPr>
            <a:lstStyle/>
            <a:p>
              <a:r>
                <a:rPr lang="en-US">
                  <a:solidFill>
                    <a:srgbClr val="FF0000"/>
                  </a:solidFill>
                </a:rPr>
                <a:t>M1.7*6 Self-tapping screw</a:t>
              </a:r>
              <a:endParaRPr lang="en-US">
                <a:solidFill>
                  <a:srgbClr val="FF0000"/>
                </a:solidFill>
              </a:endParaRPr>
            </a:p>
          </p:txBody>
        </p:sp>
        <p:cxnSp>
          <p:nvCxnSpPr>
            <p:cNvPr id="26" name="直接箭头连接符 25"/>
            <p:cNvCxnSpPr>
              <a:stCxn id="23" idx="2"/>
            </p:cNvCxnSpPr>
            <p:nvPr/>
          </p:nvCxnSpPr>
          <p:spPr>
            <a:xfrm flipH="1">
              <a:off x="6223747" y="1142363"/>
              <a:ext cx="170184" cy="1430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452807" y="480025"/>
              <a:ext cx="1285929" cy="369332"/>
            </a:xfrm>
            <a:prstGeom prst="rect">
              <a:avLst/>
            </a:prstGeom>
          </p:spPr>
          <p:txBody>
            <a:bodyPr wrap="none">
              <a:spAutoFit/>
            </a:bodyPr>
            <a:lstStyle/>
            <a:p>
              <a:r>
                <a:rPr lang="en-US"/>
                <a:t>P30001118</a:t>
              </a:r>
              <a:endParaRPr lang="en-US"/>
            </a:p>
          </p:txBody>
        </p:sp>
        <p:sp>
          <p:nvSpPr>
            <p:cNvPr id="17" name="矩形 16"/>
            <p:cNvSpPr/>
            <p:nvPr/>
          </p:nvSpPr>
          <p:spPr>
            <a:xfrm>
              <a:off x="1820428" y="958378"/>
              <a:ext cx="1285929" cy="369332"/>
            </a:xfrm>
            <a:prstGeom prst="rect">
              <a:avLst/>
            </a:prstGeom>
          </p:spPr>
          <p:txBody>
            <a:bodyPr wrap="none">
              <a:spAutoFit/>
            </a:bodyPr>
            <a:lstStyle/>
            <a:p>
              <a:r>
                <a:rPr lang="en-US"/>
                <a:t>P30001119</a:t>
              </a:r>
              <a:endParaRPr lang="en-US"/>
            </a:p>
          </p:txBody>
        </p:sp>
        <p:sp>
          <p:nvSpPr>
            <p:cNvPr id="27" name="矩形 26"/>
            <p:cNvSpPr/>
            <p:nvPr/>
          </p:nvSpPr>
          <p:spPr>
            <a:xfrm>
              <a:off x="3300456" y="1369442"/>
              <a:ext cx="1285929" cy="369332"/>
            </a:xfrm>
            <a:prstGeom prst="rect">
              <a:avLst/>
            </a:prstGeom>
          </p:spPr>
          <p:txBody>
            <a:bodyPr wrap="none">
              <a:spAutoFit/>
            </a:bodyPr>
            <a:lstStyle/>
            <a:p>
              <a:r>
                <a:rPr lang="en-US"/>
                <a:t>P30001120</a:t>
              </a:r>
              <a:endParaRPr lang="en-US"/>
            </a:p>
          </p:txBody>
        </p:sp>
        <p:sp>
          <p:nvSpPr>
            <p:cNvPr id="28" name="矩形 27"/>
            <p:cNvSpPr/>
            <p:nvPr/>
          </p:nvSpPr>
          <p:spPr>
            <a:xfrm>
              <a:off x="4517618" y="1078108"/>
              <a:ext cx="1285929" cy="369332"/>
            </a:xfrm>
            <a:prstGeom prst="rect">
              <a:avLst/>
            </a:prstGeom>
          </p:spPr>
          <p:txBody>
            <a:bodyPr wrap="none">
              <a:spAutoFit/>
            </a:bodyPr>
            <a:lstStyle/>
            <a:p>
              <a:r>
                <a:rPr lang="en-US"/>
                <a:t>P10000410</a:t>
              </a:r>
              <a:endParaRPr lang="en-US"/>
            </a:p>
          </p:txBody>
        </p:sp>
        <p:sp>
          <p:nvSpPr>
            <p:cNvPr id="30" name="矩形 29"/>
            <p:cNvSpPr/>
            <p:nvPr/>
          </p:nvSpPr>
          <p:spPr>
            <a:xfrm>
              <a:off x="7207095" y="1034644"/>
              <a:ext cx="1285929" cy="369332"/>
            </a:xfrm>
            <a:prstGeom prst="rect">
              <a:avLst/>
            </a:prstGeom>
          </p:spPr>
          <p:txBody>
            <a:bodyPr wrap="none">
              <a:spAutoFit/>
            </a:bodyPr>
            <a:lstStyle/>
            <a:p>
              <a:r>
                <a:rPr lang="en-US"/>
                <a:t>P30001121</a:t>
              </a:r>
              <a:endParaRPr lang="en-US"/>
            </a:p>
          </p:txBody>
        </p:sp>
        <p:sp>
          <p:nvSpPr>
            <p:cNvPr id="35" name="矩形 34"/>
            <p:cNvSpPr/>
            <p:nvPr/>
          </p:nvSpPr>
          <p:spPr>
            <a:xfrm>
              <a:off x="9628744" y="923270"/>
              <a:ext cx="1285929" cy="369332"/>
            </a:xfrm>
            <a:prstGeom prst="rect">
              <a:avLst/>
            </a:prstGeom>
          </p:spPr>
          <p:txBody>
            <a:bodyPr wrap="none">
              <a:spAutoFit/>
            </a:bodyPr>
            <a:lstStyle/>
            <a:p>
              <a:r>
                <a:rPr lang="en-US"/>
                <a:t>P30001122</a:t>
              </a:r>
              <a:endParaRPr lang="en-US"/>
            </a:p>
          </p:txBody>
        </p:sp>
        <p:sp>
          <p:nvSpPr>
            <p:cNvPr id="36" name="矩形 35"/>
            <p:cNvSpPr/>
            <p:nvPr/>
          </p:nvSpPr>
          <p:spPr>
            <a:xfrm>
              <a:off x="10545887" y="3424877"/>
              <a:ext cx="1285929" cy="369332"/>
            </a:xfrm>
            <a:prstGeom prst="rect">
              <a:avLst/>
            </a:prstGeom>
          </p:spPr>
          <p:txBody>
            <a:bodyPr wrap="none">
              <a:spAutoFit/>
            </a:bodyPr>
            <a:lstStyle/>
            <a:p>
              <a:r>
                <a:rPr lang="en-US"/>
                <a:t>P30001123</a:t>
              </a:r>
              <a:endParaRPr lang="en-US"/>
            </a:p>
          </p:txBody>
        </p:sp>
      </p:grpSp>
      <p:pic>
        <p:nvPicPr>
          <p:cNvPr id="33" name="图片 32"/>
          <p:cNvPicPr>
            <a:picLocks noChangeAspect="1"/>
          </p:cNvPicPr>
          <p:nvPr/>
        </p:nvPicPr>
        <p:blipFill>
          <a:blip r:embed="rId3"/>
          <a:stretch>
            <a:fillRect/>
          </a:stretch>
        </p:blipFill>
        <p:spPr>
          <a:xfrm>
            <a:off x="9282870" y="4475256"/>
            <a:ext cx="2784175" cy="2245031"/>
          </a:xfrm>
          <a:prstGeom prst="rect">
            <a:avLst/>
          </a:prstGeom>
        </p:spPr>
      </p:pic>
      <p:pic>
        <p:nvPicPr>
          <p:cNvPr id="31" name="图片 30"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千图网-车内.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Rectangle 2"/>
          <p:cNvSpPr>
            <a:spLocks noChangeArrowheads="1"/>
          </p:cNvSpPr>
          <p:nvPr/>
        </p:nvSpPr>
        <p:spPr bwMode="auto">
          <a:xfrm>
            <a:off x="-317" y="0"/>
            <a:ext cx="12192000" cy="6858000"/>
          </a:xfrm>
          <a:prstGeom prst="rect">
            <a:avLst/>
          </a:prstGeom>
          <a:solidFill>
            <a:schemeClr val="tx1">
              <a:lumMod val="85000"/>
              <a:lumOff val="15000"/>
              <a:alpha val="43137"/>
            </a:schemeClr>
          </a:solidFill>
          <a:ln>
            <a:noFill/>
          </a:ln>
        </p:spPr>
        <p:txBody>
          <a:bodyPr lIns="91430" tIns="45718" rIns="91430" bIns="4571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宋体" panose="02010600030101010101" pitchFamily="2" charset="-122"/>
              <a:sym typeface="Calibri" panose="020F0502020204030204" pitchFamily="34" charset="0"/>
            </a:endParaRPr>
          </a:p>
        </p:txBody>
      </p:sp>
      <p:sp>
        <p:nvSpPr>
          <p:cNvPr id="18436" name="平行四边形 5"/>
          <p:cNvSpPr/>
          <p:nvPr/>
        </p:nvSpPr>
        <p:spPr>
          <a:xfrm>
            <a:off x="2311400" y="-136842"/>
            <a:ext cx="7061200" cy="6858000"/>
          </a:xfrm>
          <a:prstGeom prst="parallelogram">
            <a:avLst>
              <a:gd name="adj" fmla="val 21245"/>
            </a:avLst>
          </a:prstGeom>
          <a:solidFill>
            <a:srgbClr val="F2F2F2">
              <a:alpha val="76862"/>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endParaRPr>
          </a:p>
        </p:txBody>
      </p:sp>
      <p:sp>
        <p:nvSpPr>
          <p:cNvPr id="18438" name="Oval 19"/>
          <p:cNvSpPr/>
          <p:nvPr>
            <p:custDataLst>
              <p:tags r:id="rId2"/>
            </p:custDataLst>
          </p:nvPr>
        </p:nvSpPr>
        <p:spPr>
          <a:xfrm>
            <a:off x="3719513" y="303180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2</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0" name="Oval 19"/>
          <p:cNvSpPr/>
          <p:nvPr>
            <p:custDataLst>
              <p:tags r:id="rId3"/>
            </p:custDataLst>
          </p:nvPr>
        </p:nvSpPr>
        <p:spPr>
          <a:xfrm>
            <a:off x="3562033" y="377856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3</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1" name="TextBox 1"/>
          <p:cNvSpPr/>
          <p:nvPr/>
        </p:nvSpPr>
        <p:spPr>
          <a:xfrm>
            <a:off x="7843838" y="735013"/>
            <a:ext cx="115252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Catalog</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18442" name="矩形 15"/>
          <p:cNvSpPr/>
          <p:nvPr>
            <p:custDataLst>
              <p:tags r:id="rId4"/>
            </p:custDataLst>
          </p:nvPr>
        </p:nvSpPr>
        <p:spPr>
          <a:xfrm>
            <a:off x="4370388" y="2214563"/>
            <a:ext cx="172212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TPMS Program Introduction</a:t>
            </a:r>
            <a:endParaRPr lang="en-US">
              <a:solidFill>
                <a:srgbClr val="404040"/>
              </a:solidFill>
              <a:latin typeface="微软雅黑" panose="020B0503020204020204" pitchFamily="34" charset="-122"/>
              <a:ea typeface="微软雅黑" panose="020B0503020204020204" pitchFamily="34" charset="-122"/>
            </a:endParaRPr>
          </a:p>
        </p:txBody>
      </p:sp>
      <p:sp>
        <p:nvSpPr>
          <p:cNvPr id="18443" name="矩形 16">
            <a:hlinkClick r:id="" action="ppaction://noaction"/>
          </p:cNvPr>
          <p:cNvSpPr/>
          <p:nvPr>
            <p:custDataLst>
              <p:tags r:id="rId5"/>
            </p:custDataLst>
          </p:nvPr>
        </p:nvSpPr>
        <p:spPr>
          <a:xfrm>
            <a:off x="4206875" y="2986088"/>
            <a:ext cx="2032000" cy="369887"/>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Passenger Car Receiver Controller</a:t>
            </a:r>
            <a:endParaRPr lang="en-US">
              <a:solidFill>
                <a:srgbClr val="404040"/>
              </a:solidFill>
              <a:latin typeface="微软雅黑" panose="020B0503020204020204" pitchFamily="34" charset="-122"/>
              <a:ea typeface="微软雅黑" panose="020B0503020204020204" pitchFamily="34" charset="-122"/>
            </a:endParaRPr>
          </a:p>
        </p:txBody>
      </p:sp>
      <p:sp>
        <p:nvSpPr>
          <p:cNvPr id="18444" name="矩形 17">
            <a:hlinkClick r:id="" action="ppaction://noaction"/>
          </p:cNvPr>
          <p:cNvSpPr/>
          <p:nvPr>
            <p:custDataLst>
              <p:tags r:id="rId6"/>
            </p:custDataLst>
          </p:nvPr>
        </p:nvSpPr>
        <p:spPr>
          <a:xfrm>
            <a:off x="4041775" y="3757613"/>
            <a:ext cx="178181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Tire Pressure Monitoring Sensor</a:t>
            </a:r>
            <a:endParaRPr lang="en-US">
              <a:solidFill>
                <a:srgbClr val="404040"/>
              </a:solidFill>
              <a:latin typeface="微软雅黑" panose="020B0503020204020204" pitchFamily="34" charset="-122"/>
              <a:ea typeface="微软雅黑" panose="020B0503020204020204" pitchFamily="34" charset="-122"/>
            </a:endParaRPr>
          </a:p>
        </p:txBody>
      </p:sp>
      <p:sp>
        <p:nvSpPr>
          <p:cNvPr id="18445" name="矩形 18">
            <a:hlinkClick r:id="" action="ppaction://noaction"/>
          </p:cNvPr>
          <p:cNvSpPr/>
          <p:nvPr>
            <p:custDataLst>
              <p:tags r:id="rId7"/>
            </p:custDataLst>
          </p:nvPr>
        </p:nvSpPr>
        <p:spPr>
          <a:xfrm>
            <a:off x="3894455" y="4526598"/>
            <a:ext cx="2076450" cy="367030"/>
          </a:xfrm>
          <a:prstGeom prst="rect">
            <a:avLst/>
          </a:prstGeom>
          <a:noFill/>
          <a:ln w="9525">
            <a:noFill/>
          </a:ln>
        </p:spPr>
        <p:txBody>
          <a:bodyPr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Mass Control</a:t>
            </a:r>
            <a:endParaRPr lang="en-US">
              <a:solidFill>
                <a:srgbClr val="404040"/>
              </a:solidFill>
              <a:latin typeface="微软雅黑" panose="020B0503020204020204" pitchFamily="34" charset="-122"/>
              <a:ea typeface="微软雅黑" panose="020B0503020204020204" pitchFamily="34" charset="-122"/>
            </a:endParaRPr>
          </a:p>
        </p:txBody>
      </p:sp>
      <p:sp>
        <p:nvSpPr>
          <p:cNvPr id="18446" name="幻灯片编号占位符 1"/>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2" name="Oval 19"/>
          <p:cNvSpPr/>
          <p:nvPr>
            <p:custDataLst>
              <p:tags r:id="rId8"/>
            </p:custDataLst>
          </p:nvPr>
        </p:nvSpPr>
        <p:spPr>
          <a:xfrm>
            <a:off x="3102928" y="591534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矩形 18">
            <a:hlinkClick r:id="" action="ppaction://noaction"/>
          </p:cNvPr>
          <p:cNvSpPr/>
          <p:nvPr>
            <p:custDataLst>
              <p:tags r:id="rId9"/>
            </p:custDataLst>
          </p:nvPr>
        </p:nvSpPr>
        <p:spPr>
          <a:xfrm>
            <a:off x="3614419" y="5915343"/>
            <a:ext cx="2356485" cy="367030"/>
          </a:xfrm>
          <a:prstGeom prst="rect">
            <a:avLst/>
          </a:prstGeom>
          <a:noFill/>
          <a:ln w="9525">
            <a:noFill/>
          </a:ln>
        </p:spPr>
        <p:txBody>
          <a:bodyPr wrap="square" lIns="91430" tIns="45718" rIns="91430" bIns="45718">
            <a:spAutoFit/>
          </a:bodyPr>
          <a:lstStyle/>
          <a:p>
            <a:r>
              <a:rPr lang="en-US" dirty="0">
                <a:solidFill>
                  <a:srgbClr val="404040"/>
                </a:solidFill>
                <a:latin typeface="微软雅黑" panose="020B0503020204020204" pitchFamily="34" charset="-122"/>
                <a:ea typeface="微软雅黑" panose="020B0503020204020204" pitchFamily="34" charset="-122"/>
              </a:rPr>
              <a:t>Delivery Experience</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24583" name="Oval 19"/>
          <p:cNvSpPr/>
          <p:nvPr>
            <p:custDataLst>
              <p:tags r:id="rId10"/>
            </p:custDataLst>
          </p:nvPr>
        </p:nvSpPr>
        <p:spPr>
          <a:xfrm>
            <a:off x="3424873" y="4572318"/>
            <a:ext cx="322262" cy="320675"/>
          </a:xfrm>
          <a:prstGeom prst="ellipse">
            <a:avLst/>
          </a:prstGeom>
          <a:solidFill>
            <a:schemeClr val="accent1"/>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4</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581" name="Oval 12"/>
          <p:cNvSpPr/>
          <p:nvPr>
            <p:custDataLst>
              <p:tags r:id="rId11"/>
            </p:custDataLst>
          </p:nvPr>
        </p:nvSpPr>
        <p:spPr>
          <a:xfrm>
            <a:off x="3884295" y="2259013"/>
            <a:ext cx="322263" cy="323850"/>
          </a:xfrm>
          <a:prstGeom prst="ellipse">
            <a:avLst/>
          </a:prstGeom>
          <a:solidFill>
            <a:srgbClr val="F8931D"/>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18">
            <a:hlinkClick r:id="" action="ppaction://noaction"/>
          </p:cNvPr>
          <p:cNvSpPr/>
          <p:nvPr>
            <p:custDataLst>
              <p:tags r:id="rId12"/>
            </p:custDataLst>
          </p:nvPr>
        </p:nvSpPr>
        <p:spPr>
          <a:xfrm>
            <a:off x="3747135" y="5160010"/>
            <a:ext cx="4160520" cy="747395"/>
          </a:xfrm>
          <a:prstGeom prst="rect">
            <a:avLst/>
          </a:prstGeom>
          <a:noFill/>
          <a:ln w="9525">
            <a:noFill/>
          </a:ln>
        </p:spPr>
        <p:txBody>
          <a:bodyPr wrap="square" lIns="91430" tIns="45718" rIns="91430" bIns="45718">
            <a:noAutofit/>
          </a:bodyPr>
          <a:lstStyle/>
          <a:p>
            <a:r>
              <a:rPr lang="en-US" dirty="0">
                <a:solidFill>
                  <a:srgbClr val="404040"/>
                </a:solidFill>
                <a:latin typeface="微软雅黑" panose="020B0503020204020204" pitchFamily="34" charset="-122"/>
                <a:ea typeface="微软雅黑" panose="020B0503020204020204" pitchFamily="34" charset="-122"/>
              </a:rPr>
              <a:t>Production capacity and automated production lines</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5" name="Oval 19"/>
          <p:cNvSpPr/>
          <p:nvPr>
            <p:custDataLst>
              <p:tags r:id="rId13"/>
            </p:custDataLst>
          </p:nvPr>
        </p:nvSpPr>
        <p:spPr>
          <a:xfrm>
            <a:off x="3240088" y="5298123"/>
            <a:ext cx="322262" cy="320675"/>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5</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6" name="图片 5" descr="微信图片_20221118210029"/>
          <p:cNvPicPr>
            <a:picLocks noChangeAspect="1"/>
          </p:cNvPicPr>
          <p:nvPr/>
        </p:nvPicPr>
        <p:blipFill>
          <a:blip r:embed="rId14"/>
          <a:stretch>
            <a:fillRect/>
          </a:stretch>
        </p:blipFill>
        <p:spPr>
          <a:xfrm>
            <a:off x="9782175" y="60325"/>
            <a:ext cx="2303780" cy="6470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3559" name="TextBox 1"/>
          <p:cNvSpPr/>
          <p:nvPr/>
        </p:nvSpPr>
        <p:spPr>
          <a:xfrm>
            <a:off x="1219200" y="230188"/>
            <a:ext cx="3688080" cy="646327"/>
          </a:xfrm>
          <a:prstGeom prst="rect">
            <a:avLst/>
          </a:prstGeom>
          <a:noFill/>
          <a:ln w="9525">
            <a:noFill/>
          </a:ln>
        </p:spPr>
        <p:txBody>
          <a:bodyPr wrap="square" lIns="91430" tIns="45718" rIns="91430" bIns="45718">
            <a:spAutoFit/>
          </a:bodyPr>
          <a:lstStyle/>
          <a:p>
            <a:pPr eaLnBrk="1" hangingPunct="1"/>
            <a:r>
              <a:rPr lang="en-US" sz="3600" dirty="0">
                <a:solidFill>
                  <a:srgbClr val="595959"/>
                </a:solidFill>
                <a:latin typeface="微软雅黑" panose="020B0503020204020204" pitchFamily="34" charset="-122"/>
                <a:ea typeface="微软雅黑" panose="020B0503020204020204" pitchFamily="34" charset="-122"/>
                <a:sym typeface="GeosansLight" pitchFamily="2" charset="0"/>
              </a:rPr>
              <a:t>Quality Control</a:t>
            </a:r>
            <a:endParaRPr lang="en-US" sz="3600" dirty="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3565"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3" name="Text Box 2"/>
          <p:cNvSpPr txBox="1"/>
          <p:nvPr/>
        </p:nvSpPr>
        <p:spPr>
          <a:xfrm>
            <a:off x="1219200" y="874395"/>
            <a:ext cx="10417810" cy="4969510"/>
          </a:xfrm>
          <a:prstGeom prst="rect">
            <a:avLst/>
          </a:prstGeom>
          <a:noFill/>
          <a:ln w="9525">
            <a:noFill/>
          </a:ln>
        </p:spPr>
        <p:txBody>
          <a:bodyPr wrap="square">
            <a:spAutoFit/>
          </a:bodyPr>
          <a:lstStyle/>
          <a:p>
            <a:pPr marL="434340" lvl="0" indent="-434340" defTabSz="1448435" fontAlgn="auto">
              <a:spcBef>
                <a:spcPts val="0"/>
              </a:spcBef>
              <a:spcAft>
                <a:spcPts val="0"/>
              </a:spcAft>
              <a:buNone/>
              <a:defRPr/>
            </a:pPr>
            <a:endParaRPr lang="en-US" altLang="zh-CN" sz="1600" b="0" dirty="0">
              <a:solidFill>
                <a:srgbClr val="0563C1"/>
              </a:solidFill>
              <a:latin typeface="微软雅黑" panose="020B0503020204020204" pitchFamily="34" charset="-122"/>
              <a:ea typeface="方正兰亭黑_GBK" panose="02000000000000000000"/>
              <a:sym typeface="FRAJDQ+ËÎÌå" charset="0"/>
            </a:endParaRPr>
          </a:p>
          <a:p>
            <a:pPr marL="434340" lvl="0" indent="-434340" defTabSz="1448435" fontAlgn="auto">
              <a:spcBef>
                <a:spcPts val="0"/>
              </a:spcBef>
              <a:spcAft>
                <a:spcPts val="0"/>
              </a:spcAft>
              <a:buNone/>
              <a:defRPr/>
            </a:pPr>
            <a:r>
              <a:rPr lang="en-US" sz="1800" b="0" dirty="0">
                <a:solidFill>
                  <a:schemeClr val="tx1"/>
                </a:solidFill>
                <a:latin typeface="微软雅黑" panose="020B0503020204020204" pitchFamily="34" charset="-122"/>
                <a:ea typeface="方正兰亭黑_GBK" panose="02000000000000000000"/>
                <a:sym typeface="FRAJDQ+ËÎÌå" charset="0"/>
              </a:rPr>
              <a:t>    Our laboratory has independent tripartite testing qualification, passed CMA and CNAS certification, currently has more than 100 sets of test equipment, mainly covering the following tests. </a:t>
            </a:r>
            <a:endParaRPr lang="en-US" sz="18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spcBef>
                <a:spcPts val="0"/>
              </a:spcBef>
              <a:spcAft>
                <a:spcPts val="0"/>
              </a:spcAft>
              <a:buNone/>
              <a:defRPr/>
            </a:pPr>
            <a:endParaRPr lang="en-US" altLang="zh-CN" sz="18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spcBef>
                <a:spcPts val="0"/>
              </a:spcBef>
              <a:spcAft>
                <a:spcPts val="0"/>
              </a:spcAft>
              <a:buNone/>
              <a:defRPr/>
            </a:pPr>
            <a:r>
              <a:rPr lang="en-US" sz="1800" b="0" dirty="0">
                <a:solidFill>
                  <a:schemeClr val="tx1"/>
                </a:solidFill>
                <a:latin typeface="微软雅黑" panose="020B0503020204020204" pitchFamily="34" charset="-122"/>
                <a:ea typeface="方正兰亭黑_GBK" panose="02000000000000000000"/>
                <a:sym typeface="FRAJDQ+ËÎÌå" charset="0"/>
              </a:rPr>
              <a:t>    We mainly cover the following tests:</a:t>
            </a:r>
            <a:r>
              <a:rPr lang="en-US" sz="1600" b="0" dirty="0">
                <a:solidFill>
                  <a:schemeClr val="tx1"/>
                </a:solidFill>
                <a:latin typeface="微软雅黑" panose="020B0503020204020204" pitchFamily="34" charset="-122"/>
                <a:ea typeface="方正兰亭黑_GBK" panose="02000000000000000000"/>
                <a:sym typeface="FRAJDQ+ËÎÌå" charset="0"/>
              </a:rPr>
              <a:t>      </a:t>
            </a:r>
            <a:endParaRPr lang="en-US" sz="16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spcBef>
                <a:spcPts val="0"/>
              </a:spcBef>
              <a:spcAft>
                <a:spcPts val="0"/>
              </a:spcAft>
              <a:buNone/>
              <a:defRPr/>
            </a:pPr>
            <a:r>
              <a:rPr lang="en-US" sz="1600" b="0" dirty="0">
                <a:solidFill>
                  <a:schemeClr val="tx1"/>
                </a:solidFill>
                <a:latin typeface="微软雅黑" panose="020B0503020204020204" pitchFamily="34" charset="-122"/>
                <a:ea typeface="方正兰亭黑_GBK" panose="02000000000000000000"/>
                <a:sym typeface="FRAJDQ+ËÎÌå" charset="0"/>
              </a:rPr>
              <a:t>               </a:t>
            </a:r>
            <a:endParaRPr lang="en-US" sz="16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Xenon-</a:t>
            </a:r>
            <a:r>
              <a:rPr lang="en-US" sz="1400" b="0" dirty="0" err="1">
                <a:solidFill>
                  <a:schemeClr val="tx1"/>
                </a:solidFill>
                <a:latin typeface="微软雅黑" panose="020B0503020204020204" pitchFamily="34" charset="-122"/>
                <a:ea typeface="方正兰亭黑_GBK" panose="02000000000000000000"/>
                <a:sym typeface="FRAJDQ+ËÎÌå" charset="0"/>
              </a:rPr>
              <a:t>arc</a:t>
            </a:r>
            <a:r>
              <a:rPr lang="en-US" sz="1400" b="0" dirty="0" err="1">
                <a:solidFill>
                  <a:schemeClr val="tx1"/>
                </a:solidFill>
                <a:latin typeface="Arial" panose="020B0604020202020204"/>
                <a:ea typeface="方正兰亭黑_GBK" panose="02000000000000000000"/>
                <a:sym typeface="FRAJDQ+ËÎÌå" charset="0"/>
              </a:rPr>
              <a:t>test</a:t>
            </a:r>
            <a:r>
              <a:rPr lang="en-US" sz="1400" b="0" dirty="0">
                <a:solidFill>
                  <a:schemeClr val="tx1"/>
                </a:solidFill>
                <a:latin typeface="微软雅黑" panose="020B0503020204020204" pitchFamily="34" charset="-122"/>
                <a:ea typeface="方正兰亭黑_GBK" panose="02000000000000000000"/>
                <a:sym typeface="FRAJDQ+ËÎÌå" charset="0"/>
              </a:rPr>
              <a:t> Vibration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Neutral salt spray test  Water Proofing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Acetic acid salt spray test  Condensation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Precision dimension measurement  Mechanical shock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Anechoic Chamber  Gravel impact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Lifetime test  Lifetime test  High Current/Voltage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High/Low temperature storage test  Colorimeter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High/Low temperature operation test  Combustion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Temperature &amp; Humidity cycle test  Drop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Temperature shock test  Insulation Resistance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a:p>
            <a:pPr marL="434340" lvl="0" indent="-434340" defTabSz="1448435" fontAlgn="auto">
              <a:lnSpc>
                <a:spcPct val="150000"/>
              </a:lnSpc>
              <a:spcBef>
                <a:spcPts val="0"/>
              </a:spcBef>
              <a:spcAft>
                <a:spcPts val="0"/>
              </a:spcAft>
              <a:buNone/>
              <a:defRPr/>
            </a:pPr>
            <a:r>
              <a:rPr lang="en-US" sz="1400" b="0" dirty="0">
                <a:solidFill>
                  <a:schemeClr val="tx1"/>
                </a:solidFill>
                <a:latin typeface="微软雅黑" panose="020B0503020204020204" pitchFamily="34" charset="-122"/>
                <a:ea typeface="方正兰亭黑_GBK" panose="02000000000000000000"/>
                <a:sym typeface="FRAJDQ+ËÎÌå" charset="0"/>
              </a:rPr>
              <a:t> Pressure cooking test  All EMC test All EMC test</a:t>
            </a:r>
            <a:endParaRPr lang="en-US" sz="1400" b="0" dirty="0">
              <a:solidFill>
                <a:schemeClr val="tx1"/>
              </a:solidFill>
              <a:latin typeface="微软雅黑" panose="020B0503020204020204" pitchFamily="34" charset="-122"/>
              <a:ea typeface="方正兰亭黑_GBK" panose="02000000000000000000"/>
              <a:sym typeface="FRAJDQ+ËÎÌå" charset="0"/>
            </a:endParaRPr>
          </a:p>
        </p:txBody>
      </p:sp>
      <p:pic>
        <p:nvPicPr>
          <p:cNvPr id="2" name="图片 1"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3559" name="TextBox 1"/>
          <p:cNvSpPr/>
          <p:nvPr/>
        </p:nvSpPr>
        <p:spPr>
          <a:xfrm>
            <a:off x="1219200" y="230188"/>
            <a:ext cx="3759200" cy="643890"/>
          </a:xfrm>
          <a:prstGeom prst="rect">
            <a:avLst/>
          </a:prstGeom>
          <a:noFill/>
          <a:ln w="9525">
            <a:noFill/>
          </a:ln>
        </p:spPr>
        <p:txBody>
          <a:bodyPr wrap="square" lIns="91430" tIns="45718" rIns="91430" bIns="45718">
            <a:spAutoFit/>
          </a:bodyPr>
          <a:lstStyle/>
          <a:p>
            <a:pPr eaLnBrk="1" hangingPunct="1"/>
            <a:r>
              <a:rPr lang="en-US" sz="3600" dirty="0">
                <a:solidFill>
                  <a:srgbClr val="595959"/>
                </a:solidFill>
                <a:latin typeface="微软雅黑" panose="020B0503020204020204" pitchFamily="34" charset="-122"/>
                <a:ea typeface="微软雅黑" panose="020B0503020204020204" pitchFamily="34" charset="-122"/>
                <a:sym typeface="GeosansLight" pitchFamily="2" charset="0"/>
              </a:rPr>
              <a:t>Quality Control</a:t>
            </a:r>
            <a:endParaRPr lang="en-US" sz="3600" dirty="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3565"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pic>
        <p:nvPicPr>
          <p:cNvPr id="2" name="图片 1"/>
          <p:cNvPicPr/>
          <p:nvPr/>
        </p:nvPicPr>
        <p:blipFill>
          <a:blip r:embed="rId2"/>
          <a:stretch>
            <a:fillRect/>
          </a:stretch>
        </p:blipFill>
        <p:spPr>
          <a:xfrm>
            <a:off x="4544695" y="1021080"/>
            <a:ext cx="3101340" cy="1286510"/>
          </a:xfrm>
          <a:prstGeom prst="rect">
            <a:avLst/>
          </a:prstGeom>
        </p:spPr>
      </p:pic>
      <p:pic>
        <p:nvPicPr>
          <p:cNvPr id="3" name="图片 2"/>
          <p:cNvPicPr/>
          <p:nvPr/>
        </p:nvPicPr>
        <p:blipFill>
          <a:blip r:embed="rId3"/>
          <a:stretch>
            <a:fillRect/>
          </a:stretch>
        </p:blipFill>
        <p:spPr>
          <a:xfrm>
            <a:off x="4529455" y="2298700"/>
            <a:ext cx="3116580" cy="1293495"/>
          </a:xfrm>
          <a:prstGeom prst="rect">
            <a:avLst/>
          </a:prstGeom>
        </p:spPr>
      </p:pic>
      <p:sp>
        <p:nvSpPr>
          <p:cNvPr id="13" name="文本框 12"/>
          <p:cNvSpPr txBox="1"/>
          <p:nvPr/>
        </p:nvSpPr>
        <p:spPr>
          <a:xfrm>
            <a:off x="594360" y="4017010"/>
            <a:ext cx="11002645" cy="2378710"/>
          </a:xfrm>
          <a:prstGeom prst="rect">
            <a:avLst/>
          </a:prstGeom>
          <a:noFill/>
        </p:spPr>
        <p:txBody>
          <a:bodyPr wrap="square" rtlCol="0">
            <a:noAutofit/>
          </a:bodyPr>
          <a:lstStyle/>
          <a:p>
            <a:pPr algn="l"/>
            <a:r>
              <a:rPr lang="en-US" sz="2000">
                <a:solidFill>
                  <a:schemeClr val="tx1"/>
                </a:solidFill>
              </a:rPr>
              <a:t>1. the antenna is completely built-in and isolated from the outside world; </a:t>
            </a:r>
            <a:endParaRPr lang="en-US" sz="2000">
              <a:solidFill>
                <a:schemeClr val="tx1"/>
              </a:solidFill>
            </a:endParaRPr>
          </a:p>
          <a:p>
            <a:pPr algn="l"/>
            <a:r>
              <a:rPr lang="en-US" sz="2000">
                <a:solidFill>
                  <a:schemeClr val="tx1"/>
                </a:solidFill>
              </a:rPr>
              <a:t>2. the hardness of the gasket is (50-60) HA, and flame retardant is added, so the sealing is better; </a:t>
            </a:r>
            <a:endParaRPr lang="en-US" sz="2000">
              <a:solidFill>
                <a:schemeClr val="tx1"/>
              </a:solidFill>
            </a:endParaRPr>
          </a:p>
          <a:p>
            <a:pPr algn="l"/>
            <a:r>
              <a:rPr lang="en-US" sz="2000">
                <a:solidFill>
                  <a:schemeClr val="tx1"/>
                </a:solidFill>
              </a:rPr>
              <a:t>3. the gasket is enlarged and the limit groove is added, so as to ensure that the gasket is not displaced and to realize the automated production line</a:t>
            </a:r>
            <a:r>
              <a:rPr lang="en-US" sz="2000">
                <a:sym typeface="+mn-ea"/>
              </a:rPr>
              <a:t>assembly;</a:t>
            </a:r>
            <a:endParaRPr lang="en-US" sz="2000">
              <a:sym typeface="+mn-ea"/>
            </a:endParaRPr>
          </a:p>
          <a:p>
            <a:pPr algn="l"/>
            <a:r>
              <a:rPr lang="en-US" sz="2000">
                <a:solidFill>
                  <a:schemeClr val="tx1"/>
                </a:solidFill>
                <a:sym typeface="+mn-ea"/>
              </a:rPr>
              <a:t>4. Adopting PCBA integrated antenna, automated production line robot assembly, the whole process without human involvement in assembly, and improve the yield</a:t>
            </a:r>
            <a:r>
              <a:rPr lang="en-US" sz="2000">
                <a:sym typeface="+mn-ea"/>
              </a:rPr>
              <a:t>rate;</a:t>
            </a:r>
            <a:endParaRPr lang="en-US" sz="2000">
              <a:sym typeface="+mn-ea"/>
            </a:endParaRPr>
          </a:p>
        </p:txBody>
      </p:sp>
      <p:pic>
        <p:nvPicPr>
          <p:cNvPr id="4" name="图片 3"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3559" name="TextBox 1"/>
          <p:cNvSpPr/>
          <p:nvPr/>
        </p:nvSpPr>
        <p:spPr>
          <a:xfrm>
            <a:off x="1219200" y="230188"/>
            <a:ext cx="2010410" cy="643890"/>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Quality Control</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3565"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7" name="MH_Picture_1"/>
          <p:cNvSpPr>
            <a:spLocks noChangeArrowheads="1"/>
          </p:cNvSpPr>
          <p:nvPr/>
        </p:nvSpPr>
        <p:spPr bwMode="auto">
          <a:xfrm>
            <a:off x="3752407" y="4486514"/>
            <a:ext cx="2310513" cy="1908276"/>
          </a:xfrm>
          <a:prstGeom prst="rect">
            <a:avLst/>
          </a:prstGeom>
          <a:blipFill dpi="0" rotWithShape="1">
            <a:blip r:embed="rId2"/>
            <a:srcRect/>
            <a:stretch>
              <a:fillRect/>
            </a:stretch>
          </a:blipFill>
          <a:ln w="6350">
            <a:noFill/>
            <a:miter lim="800000"/>
          </a:ln>
          <a:effectLst>
            <a:glow rad="63500">
              <a:schemeClr val="accent6">
                <a:satMod val="175000"/>
                <a:alpha val="40000"/>
              </a:schemeClr>
            </a:glow>
          </a:effectLst>
        </p:spPr>
        <p:txBody>
          <a:bodyPr lIns="80460" tIns="40230" rIns="80460" bIns="40230" anchor="ctr"/>
          <a:lstStyle/>
          <a:p>
            <a:pPr algn="just" eaLnBrk="1" hangingPunct="1">
              <a:lnSpc>
                <a:spcPct val="130000"/>
              </a:lnSpc>
              <a:defRPr/>
            </a:pPr>
            <a:endParaRPr lang="zh-CN" altLang="zh-CN">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 name="MH_Picture_3"/>
          <p:cNvSpPr>
            <a:spLocks noChangeArrowheads="1"/>
          </p:cNvSpPr>
          <p:nvPr/>
        </p:nvSpPr>
        <p:spPr bwMode="auto">
          <a:xfrm>
            <a:off x="6171853" y="2822451"/>
            <a:ext cx="1930461" cy="1465409"/>
          </a:xfrm>
          <a:prstGeom prst="rect">
            <a:avLst/>
          </a:prstGeom>
          <a:blipFill dpi="0" rotWithShape="1">
            <a:blip r:embed="rId3"/>
            <a:srcRect/>
            <a:stretch>
              <a:fillRect/>
            </a:stretch>
          </a:blipFill>
          <a:ln w="31750">
            <a:solidFill>
              <a:schemeClr val="bg1"/>
            </a:solidFill>
            <a:miter lim="800000"/>
          </a:ln>
          <a:effectLst>
            <a:glow rad="63500">
              <a:schemeClr val="accent6">
                <a:satMod val="175000"/>
                <a:alpha val="40000"/>
              </a:schemeClr>
            </a:glow>
          </a:effectLst>
        </p:spPr>
        <p:txBody>
          <a:bodyPr lIns="80460" tIns="40230" rIns="80460" bIns="40230" anchor="ctr"/>
          <a:lstStyle/>
          <a:p>
            <a:pPr algn="just" eaLnBrk="1" hangingPunct="1">
              <a:lnSpc>
                <a:spcPct val="130000"/>
              </a:lnSpc>
              <a:defRPr/>
            </a:pPr>
            <a:endParaRPr lang="zh-CN" altLang="zh-CN">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MH_SubTitle_1"/>
          <p:cNvSpPr>
            <a:spLocks noChangeArrowheads="1"/>
          </p:cNvSpPr>
          <p:nvPr/>
        </p:nvSpPr>
        <p:spPr bwMode="auto">
          <a:xfrm>
            <a:off x="1252627" y="2866229"/>
            <a:ext cx="4261542" cy="1429922"/>
          </a:xfrm>
          <a:prstGeom prst="rect">
            <a:avLst/>
          </a:prstGeom>
          <a:solidFill>
            <a:srgbClr val="293B79"/>
          </a:solidFill>
          <a:ln>
            <a:noFill/>
          </a:ln>
        </p:spPr>
        <p:txBody>
          <a:bodyPr lIns="80460" tIns="40230" rIns="80460" bIns="40230" anchor="ctr"/>
          <a:lstStyle/>
          <a:p>
            <a:pPr algn="ctr" eaLnBrk="1" hangingPunct="1">
              <a:lnSpc>
                <a:spcPct val="130000"/>
              </a:lnSpc>
            </a:pPr>
            <a:r>
              <a:rPr lang="en-US" sz="2800">
                <a:solidFill>
                  <a:srgbClr val="FFFFFF"/>
                </a:solidFill>
                <a:ea typeface="微软雅黑" panose="020B0503020204020204" pitchFamily="34" charset="-122"/>
                <a:sym typeface="Arial" panose="020B0604020202020204" pitchFamily="34" charset="0"/>
              </a:rPr>
              <a:t>Reliability equipment </a:t>
            </a:r>
            <a:endParaRPr lang="en-US" sz="2800">
              <a:solidFill>
                <a:srgbClr val="FFFFFF"/>
              </a:solidFill>
              <a:ea typeface="微软雅黑" panose="020B0503020204020204" pitchFamily="34" charset="-122"/>
              <a:sym typeface="Arial" panose="020B0604020202020204" pitchFamily="34" charset="0"/>
            </a:endParaRPr>
          </a:p>
        </p:txBody>
      </p:sp>
      <p:sp>
        <p:nvSpPr>
          <p:cNvPr id="24" name="MH_Picture_5"/>
          <p:cNvSpPr>
            <a:spLocks noChangeArrowheads="1"/>
          </p:cNvSpPr>
          <p:nvPr/>
        </p:nvSpPr>
        <p:spPr bwMode="auto">
          <a:xfrm>
            <a:off x="6297524" y="4484904"/>
            <a:ext cx="1805306" cy="1937133"/>
          </a:xfrm>
          <a:prstGeom prst="rect">
            <a:avLst/>
          </a:prstGeom>
          <a:blipFill dpi="0" rotWithShape="1">
            <a:blip r:embed="rId4"/>
            <a:srcRect/>
            <a:stretch>
              <a:fillRect/>
            </a:stretch>
          </a:blipFill>
          <a:ln w="31750">
            <a:solidFill>
              <a:schemeClr val="bg1"/>
            </a:solidFill>
            <a:miter lim="800000"/>
          </a:ln>
          <a:effectLst>
            <a:glow rad="63500">
              <a:schemeClr val="accent6">
                <a:satMod val="175000"/>
                <a:alpha val="40000"/>
              </a:schemeClr>
            </a:glow>
          </a:effectLst>
        </p:spPr>
        <p:txBody>
          <a:bodyPr lIns="80460" tIns="40230" rIns="80460" bIns="40230" anchor="ctr"/>
          <a:lstStyle/>
          <a:p>
            <a:pPr algn="just" eaLnBrk="1" hangingPunct="1">
              <a:lnSpc>
                <a:spcPct val="130000"/>
              </a:lnSpc>
              <a:defRPr/>
            </a:pPr>
            <a:endParaRPr lang="zh-CN" altLang="zh-CN">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MH_Picture_2"/>
          <p:cNvSpPr>
            <a:spLocks noChangeArrowheads="1"/>
          </p:cNvSpPr>
          <p:nvPr/>
        </p:nvSpPr>
        <p:spPr bwMode="auto">
          <a:xfrm>
            <a:off x="6270447" y="1021390"/>
            <a:ext cx="1831577" cy="1604241"/>
          </a:xfrm>
          <a:prstGeom prst="rect">
            <a:avLst/>
          </a:prstGeom>
          <a:blipFill dpi="0" rotWithShape="1">
            <a:blip r:embed="rId5"/>
            <a:srcRect/>
            <a:stretch>
              <a:fillRect/>
            </a:stretch>
          </a:blipFill>
          <a:ln w="31750">
            <a:solidFill>
              <a:schemeClr val="bg1"/>
            </a:solidFill>
            <a:miter lim="800000"/>
          </a:ln>
          <a:effectLst>
            <a:glow rad="63500">
              <a:schemeClr val="accent6">
                <a:satMod val="175000"/>
                <a:alpha val="40000"/>
              </a:schemeClr>
            </a:glow>
          </a:effectLst>
        </p:spPr>
        <p:txBody>
          <a:bodyPr lIns="80460" tIns="40230" rIns="80460" bIns="40230" anchor="ctr"/>
          <a:lstStyle/>
          <a:p>
            <a:pPr algn="just" eaLnBrk="1" hangingPunct="1">
              <a:lnSpc>
                <a:spcPct val="130000"/>
              </a:lnSpc>
              <a:defRPr/>
            </a:pPr>
            <a:endParaRPr lang="zh-CN" altLang="zh-CN">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34" name="Picture 2"/>
          <p:cNvPicPr>
            <a:picLocks noChangeAspect="1" noChangeArrowheads="1"/>
          </p:cNvPicPr>
          <p:nvPr/>
        </p:nvPicPr>
        <p:blipFill>
          <a:blip r:embed="rId6"/>
          <a:srcRect/>
          <a:stretch>
            <a:fillRect/>
          </a:stretch>
        </p:blipFill>
        <p:spPr bwMode="auto">
          <a:xfrm rot="201932">
            <a:off x="3448878" y="770761"/>
            <a:ext cx="2448903" cy="23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7"/>
          <a:srcRect l="21423" t="3052" r="10930" b="-105"/>
          <a:stretch>
            <a:fillRect/>
          </a:stretch>
        </p:blipFill>
        <p:spPr bwMode="auto">
          <a:xfrm>
            <a:off x="9004300" y="2536087"/>
            <a:ext cx="1396705" cy="1948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图片 1" descr="微信图片_20221118210029"/>
          <p:cNvPicPr>
            <a:picLocks noChangeAspect="1"/>
          </p:cNvPicPr>
          <p:nvPr/>
        </p:nvPicPr>
        <p:blipFill>
          <a:blip r:embed="rId8"/>
          <a:stretch>
            <a:fillRect/>
          </a:stretch>
        </p:blipFill>
        <p:spPr>
          <a:xfrm>
            <a:off x="9782175" y="60325"/>
            <a:ext cx="2303780" cy="647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产品二级页-02.png"/>
          <p:cNvPicPr>
            <a:picLocks noChangeAspect="1"/>
          </p:cNvPicPr>
          <p:nvPr/>
        </p:nvPicPr>
        <p:blipFill>
          <a:blip r:embed="rId1"/>
          <a:srcRect/>
          <a:stretch>
            <a:fillRect/>
          </a:stretch>
        </p:blipFill>
        <p:spPr bwMode="auto">
          <a:xfrm>
            <a:off x="5810531" y="3139002"/>
            <a:ext cx="61341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1"/>
          <p:cNvSpPr txBox="1"/>
          <p:nvPr/>
        </p:nvSpPr>
        <p:spPr>
          <a:xfrm>
            <a:off x="762000" y="1285875"/>
            <a:ext cx="10958513" cy="708025"/>
          </a:xfrm>
          <a:prstGeom prst="rect">
            <a:avLst/>
          </a:prstGeom>
        </p:spPr>
        <p:txBody>
          <a:bodyPr lIns="91434" tIns="45718" rIns="91434" bIns="45718" anchor="ctr">
            <a:normAutofit/>
            <a:scene3d>
              <a:camera prst="orthographicFront"/>
              <a:lightRig rig="soft" dir="t">
                <a:rot lat="0" lon="0" rev="16800000"/>
              </a:lightRig>
            </a:scene3d>
            <a:sp3d prstMaterial="softEdge">
              <a:bevelT w="38100" h="38100"/>
            </a:sp3d>
          </a:bodyPr>
          <a:lstStyle/>
          <a:p>
            <a:pPr marR="0" defTabSz="914400" fontAlgn="auto">
              <a:spcAft>
                <a:spcPts val="0"/>
              </a:spcAft>
              <a:buClrTx/>
              <a:buSzTx/>
              <a:buFontTx/>
              <a:buNone/>
              <a:defRPr/>
            </a:pPr>
            <a:endParaRPr kumimoji="0" lang="zh-CN" altLang="en-US" sz="2000" b="1" kern="1200" cap="none" spc="0" normalizeH="0" baseline="0" noProof="0" dirty="0">
              <a:solidFill>
                <a:schemeClr val="accent1">
                  <a:lumMod val="50000"/>
                </a:schemeClr>
              </a:solidFill>
              <a:effectLst>
                <a:outerShdw blurRad="114300" dist="101600" dir="2700000" algn="tl" rotWithShape="0">
                  <a:srgbClr val="000000">
                    <a:alpha val="40000"/>
                  </a:srgbClr>
                </a:outerShdw>
              </a:effectLst>
              <a:latin typeface="微软雅黑" panose="020B0503020204020204" pitchFamily="34" charset="-122"/>
              <a:ea typeface="微软雅黑" panose="020B0503020204020204" pitchFamily="34" charset="-122"/>
              <a:cs typeface="+mj-cs"/>
            </a:endParaRPr>
          </a:p>
        </p:txBody>
      </p:sp>
      <p:sp>
        <p:nvSpPr>
          <p:cNvPr id="22532" name="Rectangle 3"/>
          <p:cNvSpPr txBox="1"/>
          <p:nvPr/>
        </p:nvSpPr>
        <p:spPr>
          <a:xfrm>
            <a:off x="643890" y="1639570"/>
            <a:ext cx="10667365" cy="4166870"/>
          </a:xfrm>
          <a:prstGeom prst="rect">
            <a:avLst/>
          </a:prstGeom>
          <a:noFill/>
          <a:ln w="9525">
            <a:noFill/>
          </a:ln>
        </p:spPr>
        <p:txBody>
          <a:bodyPr lIns="91434" tIns="45718" rIns="91434" bIns="45718"/>
          <a:lstStyle/>
          <a:p>
            <a:pPr marL="341630" indent="-341630">
              <a:lnSpc>
                <a:spcPct val="100000"/>
              </a:lnSpc>
              <a:spcBef>
                <a:spcPts val="0"/>
              </a:spcBef>
              <a:buClr>
                <a:schemeClr val="accent1"/>
              </a:buClr>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sym typeface="+mn-ea"/>
              </a:rPr>
              <a:t>At present, our TPMS system can meet the needs of various OEMs and realize CAN communication with different OEMs.</a:t>
            </a:r>
            <a:endParaRPr lang="en-US" sz="1600" dirty="0">
              <a:solidFill>
                <a:srgbClr val="404040"/>
              </a:solidFill>
              <a:latin typeface="微软雅黑" panose="020B0503020204020204" pitchFamily="34" charset="-122"/>
              <a:ea typeface="微软雅黑" panose="020B0503020204020204" pitchFamily="34" charset="-122"/>
              <a:sym typeface="+mn-ea"/>
            </a:endParaRPr>
          </a:p>
          <a:p>
            <a:pPr marL="341630" indent="-341630">
              <a:lnSpc>
                <a:spcPct val="100000"/>
              </a:lnSpc>
              <a:spcBef>
                <a:spcPts val="0"/>
              </a:spcBef>
              <a:buClr>
                <a:schemeClr val="accent1"/>
              </a:buClr>
              <a:buFont typeface="Wingdings" panose="05000000000000000000" pitchFamily="2" charset="2"/>
              <a:buChar char="n"/>
            </a:pPr>
            <a:endParaRPr lang="zh-CN" alt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rPr>
              <a:t>We can provide complete solutions for 4-wheeled and 6-wheeled vehicles.</a:t>
            </a:r>
            <a:endParaRPr 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endParaRPr lang="zh-CN" alt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rPr>
              <a:t>Support to provide TPMS system alone (provide sensor and receiver), or combined with other in-vehicle equipment (only provide sensor).</a:t>
            </a:r>
            <a:endParaRPr 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endParaRPr lang="zh-CN" alt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rPr>
              <a:t>Have automated production lines with strong supply assurance capability.</a:t>
            </a:r>
            <a:endParaRPr 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endParaRPr lang="zh-CN" alt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00000"/>
              </a:lnSpc>
              <a:spcBef>
                <a:spcPts val="0"/>
              </a:spcBef>
              <a:buClr>
                <a:schemeClr val="accent1"/>
              </a:buClr>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rPr>
              <a:t>Supports the realization of advanced functions such as UDS diagnosis according to the requirements of different OEMs.</a:t>
            </a:r>
            <a:endParaRPr lang="en-US" sz="1600" dirty="0">
              <a:solidFill>
                <a:srgbClr val="404040"/>
              </a:solidFill>
              <a:latin typeface="微软雅黑" panose="020B0503020204020204" pitchFamily="34" charset="-122"/>
              <a:ea typeface="微软雅黑" panose="020B0503020204020204" pitchFamily="34" charset="-122"/>
            </a:endParaRPr>
          </a:p>
          <a:p>
            <a:pPr>
              <a:lnSpc>
                <a:spcPct val="100000"/>
              </a:lnSpc>
              <a:spcBef>
                <a:spcPts val="0"/>
              </a:spcBef>
              <a:buClr>
                <a:schemeClr val="accent1"/>
              </a:buClr>
              <a:buFont typeface="Wingdings" panose="05000000000000000000" pitchFamily="2" charset="2"/>
            </a:pPr>
            <a:endParaRPr lang="en-US" altLang="zh-CN" sz="1600" dirty="0">
              <a:solidFill>
                <a:srgbClr val="404040"/>
              </a:solidFill>
              <a:latin typeface="微软雅黑" panose="020B0503020204020204" pitchFamily="34" charset="-122"/>
              <a:ea typeface="微软雅黑" panose="020B0503020204020204" pitchFamily="34" charset="-122"/>
            </a:endParaRPr>
          </a:p>
          <a:p>
            <a:pPr marL="341630" indent="-341630" algn="l">
              <a:lnSpc>
                <a:spcPct val="100000"/>
              </a:lnSpc>
              <a:spcBef>
                <a:spcPts val="0"/>
              </a:spcBef>
              <a:buClr>
                <a:schemeClr val="accent1"/>
              </a:buClr>
              <a:buSzTx/>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sym typeface="+mn-ea"/>
              </a:rPr>
              <a:t>Can realize four-wheel automatic positioning function (need vehicle ABS signal to cooperate).</a:t>
            </a:r>
            <a:endParaRPr lang="en-US" sz="1600" dirty="0">
              <a:solidFill>
                <a:srgbClr val="404040"/>
              </a:solidFill>
              <a:latin typeface="微软雅黑" panose="020B0503020204020204" pitchFamily="34" charset="-122"/>
              <a:ea typeface="微软雅黑" panose="020B0503020204020204" pitchFamily="34" charset="-122"/>
              <a:sym typeface="+mn-ea"/>
            </a:endParaRPr>
          </a:p>
          <a:p>
            <a:pPr marL="341630" indent="-341630" algn="l">
              <a:lnSpc>
                <a:spcPct val="100000"/>
              </a:lnSpc>
              <a:spcBef>
                <a:spcPts val="0"/>
              </a:spcBef>
              <a:buClr>
                <a:schemeClr val="accent1"/>
              </a:buClr>
              <a:buSzTx/>
              <a:buFont typeface="Wingdings" panose="05000000000000000000" pitchFamily="2" charset="2"/>
              <a:buChar char="n"/>
            </a:pPr>
            <a:endParaRPr lang="en-US" altLang="zh-CN" sz="1600" dirty="0">
              <a:solidFill>
                <a:srgbClr val="404040"/>
              </a:solidFill>
              <a:latin typeface="微软雅黑" panose="020B0503020204020204" pitchFamily="34" charset="-122"/>
              <a:ea typeface="微软雅黑" panose="020B0503020204020204" pitchFamily="34" charset="-122"/>
              <a:sym typeface="+mn-ea"/>
            </a:endParaRPr>
          </a:p>
          <a:p>
            <a:pPr marL="341630" indent="-341630" algn="l">
              <a:lnSpc>
                <a:spcPct val="100000"/>
              </a:lnSpc>
              <a:spcBef>
                <a:spcPts val="0"/>
              </a:spcBef>
              <a:buClr>
                <a:schemeClr val="accent1"/>
              </a:buClr>
              <a:buSzTx/>
              <a:buFont typeface="Wingdings" panose="05000000000000000000" pitchFamily="2" charset="2"/>
              <a:buChar char="n"/>
            </a:pPr>
            <a:r>
              <a:rPr lang="en-US" sz="1600" dirty="0">
                <a:solidFill>
                  <a:srgbClr val="404040"/>
                </a:solidFill>
                <a:latin typeface="微软雅黑" panose="020B0503020204020204" pitchFamily="34" charset="-122"/>
                <a:ea typeface="微软雅黑" panose="020B0503020204020204" pitchFamily="34" charset="-122"/>
              </a:rPr>
              <a:t>Support one-way system and two-way system for customers to choose freely.</a:t>
            </a:r>
            <a:endParaRPr lang="en-US" sz="1600" dirty="0">
              <a:solidFill>
                <a:srgbClr val="404040"/>
              </a:solidFill>
              <a:latin typeface="微软雅黑" panose="020B0503020204020204" pitchFamily="34" charset="-122"/>
              <a:ea typeface="微软雅黑" panose="020B0503020204020204" pitchFamily="34" charset="-122"/>
            </a:endParaRPr>
          </a:p>
          <a:p>
            <a:pPr>
              <a:lnSpc>
                <a:spcPct val="120000"/>
              </a:lnSpc>
              <a:spcBef>
                <a:spcPct val="20000"/>
              </a:spcBef>
              <a:buClr>
                <a:schemeClr val="accent1"/>
              </a:buClr>
              <a:buFont typeface="Wingdings" panose="05000000000000000000" pitchFamily="2" charset="2"/>
            </a:pPr>
            <a:endParaRPr lang="en-US" altLang="zh-CN" sz="1600" dirty="0">
              <a:solidFill>
                <a:srgbClr val="404040"/>
              </a:solidFill>
              <a:latin typeface="微软雅黑" panose="020B0503020204020204" pitchFamily="34" charset="-122"/>
              <a:ea typeface="微软雅黑" panose="020B0503020204020204" pitchFamily="34" charset="-122"/>
            </a:endParaRPr>
          </a:p>
          <a:p>
            <a:pPr marL="341630" indent="-341630">
              <a:lnSpc>
                <a:spcPct val="120000"/>
              </a:lnSpc>
              <a:spcBef>
                <a:spcPct val="20000"/>
              </a:spcBef>
              <a:buClr>
                <a:schemeClr val="accent1"/>
              </a:buClr>
            </a:pPr>
            <a:endParaRPr lang="zh-CN" altLang="en-US" sz="1600" dirty="0">
              <a:solidFill>
                <a:srgbClr val="404040"/>
              </a:solidFill>
              <a:latin typeface="微软雅黑" panose="020B0503020204020204" pitchFamily="34" charset="-122"/>
              <a:ea typeface="微软雅黑" panose="020B0503020204020204" pitchFamily="34" charset="-122"/>
            </a:endParaRPr>
          </a:p>
          <a:p>
            <a:pPr marL="341630" indent="-341630">
              <a:lnSpc>
                <a:spcPct val="120000"/>
              </a:lnSpc>
              <a:spcBef>
                <a:spcPct val="20000"/>
              </a:spcBef>
              <a:buClr>
                <a:schemeClr val="accent1"/>
              </a:buClr>
              <a:buFont typeface="Wingdings" panose="05000000000000000000" pitchFamily="2" charset="2"/>
              <a:buChar char="n"/>
            </a:pP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22533" name="TextBox 1"/>
          <p:cNvSpPr/>
          <p:nvPr/>
        </p:nvSpPr>
        <p:spPr>
          <a:xfrm>
            <a:off x="1219200" y="230188"/>
            <a:ext cx="3263265" cy="643890"/>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TPMS Solution Introduction</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22534"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Our TPMS solution</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2536"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22537" name="图片 9"/>
          <p:cNvPicPr>
            <a:picLocks noChangeAspect="1"/>
          </p:cNvPicPr>
          <p:nvPr/>
        </p:nvPicPr>
        <p:blipFill>
          <a:blip r:embed="rId2"/>
          <a:stretch>
            <a:fillRect/>
          </a:stretch>
        </p:blipFill>
        <p:spPr>
          <a:xfrm>
            <a:off x="428625" y="312738"/>
            <a:ext cx="577850" cy="577850"/>
          </a:xfrm>
          <a:prstGeom prst="rect">
            <a:avLst/>
          </a:prstGeom>
          <a:noFill/>
          <a:ln w="9525">
            <a:noFill/>
          </a:ln>
        </p:spPr>
      </p:pic>
      <p:pic>
        <p:nvPicPr>
          <p:cNvPr id="3" name="图片 2"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3559" name="TextBox 1"/>
          <p:cNvSpPr/>
          <p:nvPr/>
        </p:nvSpPr>
        <p:spPr>
          <a:xfrm>
            <a:off x="1219200" y="230188"/>
            <a:ext cx="2010410" cy="643890"/>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Quality Control</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3565"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3" name="Rectangle 5"/>
          <p:cNvSpPr txBox="1"/>
          <p:nvPr/>
        </p:nvSpPr>
        <p:spPr>
          <a:xfrm>
            <a:off x="1141743" y="1086382"/>
            <a:ext cx="8915982" cy="5612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264654"/>
                </a:solidFill>
              </a:rPr>
              <a:t>EMC Laboratory</a:t>
            </a:r>
            <a:endParaRPr lang="en-US" sz="3600" b="1">
              <a:solidFill>
                <a:srgbClr val="264654"/>
              </a:solidFill>
            </a:endParaRPr>
          </a:p>
          <a:p>
            <a:endParaRPr lang="zh-CN" altLang="en-US" sz="3600" dirty="0"/>
          </a:p>
        </p:txBody>
      </p:sp>
      <p:pic>
        <p:nvPicPr>
          <p:cNvPr id="7" name="Picture 2" descr="Z:\16-胡飞\实验室2016\s 023.jpg"/>
          <p:cNvPicPr>
            <a:picLocks noChangeAspect="1" noChangeArrowheads="1"/>
          </p:cNvPicPr>
          <p:nvPr/>
        </p:nvPicPr>
        <p:blipFill>
          <a:blip r:embed="rId2"/>
          <a:srcRect/>
          <a:stretch>
            <a:fillRect/>
          </a:stretch>
        </p:blipFill>
        <p:spPr bwMode="auto">
          <a:xfrm>
            <a:off x="3620424" y="3804920"/>
            <a:ext cx="2893374" cy="2592288"/>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内容占位符 21" descr="C:\Documents and Settings\hufei\桌面\宣传册\静电发生器.jpg"/>
          <p:cNvPicPr>
            <a:picLocks noChangeArrowheads="1"/>
          </p:cNvPicPr>
          <p:nvPr/>
        </p:nvPicPr>
        <p:blipFill>
          <a:blip r:embed="rId3"/>
          <a:srcRect/>
          <a:stretch>
            <a:fillRect/>
          </a:stretch>
        </p:blipFill>
        <p:spPr bwMode="auto">
          <a:xfrm>
            <a:off x="7938135" y="4241495"/>
            <a:ext cx="2377984" cy="2160240"/>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8"/>
          <p:cNvPicPr>
            <a:picLocks noChangeAspect="1" noChangeArrowheads="1"/>
          </p:cNvPicPr>
          <p:nvPr/>
        </p:nvPicPr>
        <p:blipFill>
          <a:blip r:embed="rId4"/>
          <a:srcRect/>
          <a:stretch>
            <a:fillRect/>
          </a:stretch>
        </p:blipFill>
        <p:spPr bwMode="auto">
          <a:xfrm>
            <a:off x="1256906" y="1518920"/>
            <a:ext cx="2773991"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a:srcRect/>
          <a:stretch>
            <a:fillRect/>
          </a:stretch>
        </p:blipFill>
        <p:spPr bwMode="auto">
          <a:xfrm>
            <a:off x="6301724" y="1976120"/>
            <a:ext cx="239833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descr="微信图片_20221118210029"/>
          <p:cNvPicPr>
            <a:picLocks noChangeAspect="1"/>
          </p:cNvPicPr>
          <p:nvPr/>
        </p:nvPicPr>
        <p:blipFill>
          <a:blip r:embed="rId6"/>
          <a:stretch>
            <a:fillRect/>
          </a:stretch>
        </p:blipFill>
        <p:spPr>
          <a:xfrm>
            <a:off x="9782175" y="60325"/>
            <a:ext cx="2303780" cy="6470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3559" name="TextBox 1"/>
          <p:cNvSpPr/>
          <p:nvPr/>
        </p:nvSpPr>
        <p:spPr>
          <a:xfrm>
            <a:off x="1219199" y="230188"/>
            <a:ext cx="3862631" cy="643890"/>
          </a:xfrm>
          <a:prstGeom prst="rect">
            <a:avLst/>
          </a:prstGeom>
          <a:noFill/>
          <a:ln w="9525">
            <a:noFill/>
          </a:ln>
        </p:spPr>
        <p:txBody>
          <a:bodyPr wrap="square" lIns="91430" tIns="45718" rIns="91430" bIns="45718">
            <a:spAutoFit/>
          </a:bodyPr>
          <a:lstStyle/>
          <a:p>
            <a:pPr eaLnBrk="1" hangingPunct="1"/>
            <a:r>
              <a:rPr lang="en-US" sz="3600" dirty="0">
                <a:solidFill>
                  <a:srgbClr val="595959"/>
                </a:solidFill>
                <a:latin typeface="微软雅黑" panose="020B0503020204020204" pitchFamily="34" charset="-122"/>
                <a:ea typeface="微软雅黑" panose="020B0503020204020204" pitchFamily="34" charset="-122"/>
                <a:sym typeface="GeosansLight" pitchFamily="2" charset="0"/>
              </a:rPr>
              <a:t>Quality Control</a:t>
            </a:r>
            <a:endParaRPr lang="en-US" sz="3600" dirty="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3565"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3" name="标题 2"/>
          <p:cNvSpPr>
            <a:spLocks noChangeArrowheads="1"/>
          </p:cNvSpPr>
          <p:nvPr/>
        </p:nvSpPr>
        <p:spPr bwMode="auto">
          <a:xfrm>
            <a:off x="1475740" y="708025"/>
            <a:ext cx="5234305" cy="76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73" tIns="30237" rIns="60473" bIns="30237" anchor="ctr"/>
          <a:lstStyle/>
          <a:p>
            <a:pPr eaLnBrk="1" hangingPunct="1"/>
            <a:r>
              <a:rPr lang="en-US" sz="3600" b="1">
                <a:solidFill>
                  <a:srgbClr val="264654"/>
                </a:solidFill>
                <a:ea typeface="方正兰亭黑_GBK" panose="02000000000000000000"/>
                <a:sym typeface="Arial" panose="020B0604020202020204" pitchFamily="34" charset="0"/>
              </a:rPr>
              <a:t>EMC Laboratory</a:t>
            </a:r>
            <a:endParaRPr lang="en-US" sz="3600" b="1">
              <a:solidFill>
                <a:srgbClr val="264654"/>
              </a:solidFill>
              <a:ea typeface="方正兰亭黑_GBK" panose="02000000000000000000"/>
              <a:sym typeface="Arial" panose="020B0604020202020204" pitchFamily="34" charset="0"/>
            </a:endParaRPr>
          </a:p>
        </p:txBody>
      </p:sp>
      <p:pic>
        <p:nvPicPr>
          <p:cNvPr id="7" name="Picture 2" descr="D:\奥德科本地电脑\奥德科宣传用\照片\fg 008.jpg"/>
          <p:cNvPicPr>
            <a:picLocks noChangeAspect="1" noChangeArrowheads="1"/>
          </p:cNvPicPr>
          <p:nvPr/>
        </p:nvPicPr>
        <p:blipFill>
          <a:blip r:embed="rId2"/>
          <a:srcRect/>
          <a:stretch>
            <a:fillRect/>
          </a:stretch>
        </p:blipFill>
        <p:spPr bwMode="auto">
          <a:xfrm>
            <a:off x="2290369" y="1496480"/>
            <a:ext cx="261772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D:\奥德科本地电脑\奥德科宣传用\照片\fg 012.jpg"/>
          <p:cNvPicPr>
            <a:picLocks noChangeAspect="1" noChangeArrowheads="1"/>
          </p:cNvPicPr>
          <p:nvPr/>
        </p:nvPicPr>
        <p:blipFill>
          <a:blip r:embed="rId3"/>
          <a:srcRect/>
          <a:stretch>
            <a:fillRect/>
          </a:stretch>
        </p:blipFill>
        <p:spPr bwMode="auto">
          <a:xfrm>
            <a:off x="2246691" y="4086090"/>
            <a:ext cx="2574046" cy="242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5"/>
          <p:cNvSpPr>
            <a:spLocks noChangeArrowheads="1"/>
          </p:cNvSpPr>
          <p:nvPr/>
        </p:nvSpPr>
        <p:spPr bwMode="auto">
          <a:xfrm>
            <a:off x="5081831" y="1452428"/>
            <a:ext cx="2311011" cy="227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73" tIns="30237" rIns="60473" bIns="30237">
            <a:spAutoFit/>
          </a:bodyPr>
          <a:lstStyle/>
          <a:p>
            <a:pPr marL="285750" indent="-285750" eaLnBrk="1" hangingPunct="1">
              <a:buFont typeface="Wingdings" panose="05000000000000000000" pitchFamily="2" charset="2"/>
              <a:buChar char="n"/>
            </a:pPr>
            <a:r>
              <a:rPr lang="en-US" sz="1600" dirty="0">
                <a:solidFill>
                  <a:srgbClr val="000000"/>
                </a:solidFill>
                <a:ea typeface="方正兰亭黑_GBK" panose="02000000000000000000"/>
                <a:sym typeface="Arial" panose="020B0604020202020204" pitchFamily="34" charset="0"/>
              </a:rPr>
              <a:t>Electrostatic Discharge Test System</a:t>
            </a:r>
            <a:endParaRPr lang="en-US" sz="1600" dirty="0">
              <a:solidFill>
                <a:srgbClr val="000000"/>
              </a:solidFill>
              <a:ea typeface="方正兰亭黑_GBK" panose="02000000000000000000"/>
              <a:sym typeface="Arial" panose="020B0604020202020204" pitchFamily="34" charset="0"/>
            </a:endParaRPr>
          </a:p>
          <a:p>
            <a:pPr eaLnBrk="1" hangingPunct="1"/>
            <a:endParaRPr lang="zh-CN" altLang="en-US" sz="1600" dirty="0">
              <a:solidFill>
                <a:srgbClr val="000000"/>
              </a:solidFill>
              <a:ea typeface="方正兰亭黑_GBK" panose="02000000000000000000"/>
              <a:sym typeface="Arial" panose="020B0604020202020204" pitchFamily="34" charset="0"/>
            </a:endParaRPr>
          </a:p>
          <a:p>
            <a:pPr marL="285750" indent="-285750" eaLnBrk="1" hangingPunct="1">
              <a:buFont typeface="Wingdings" panose="05000000000000000000" pitchFamily="2" charset="2"/>
              <a:buChar char="n"/>
            </a:pPr>
            <a:r>
              <a:rPr lang="en-US" sz="1600" dirty="0">
                <a:solidFill>
                  <a:srgbClr val="000000"/>
                </a:solidFill>
                <a:ea typeface="方正兰亭黑_GBK" panose="02000000000000000000"/>
                <a:sym typeface="Arial" panose="020B0604020202020204" pitchFamily="34" charset="0"/>
              </a:rPr>
              <a:t>Transient Conducted Immunity Test System</a:t>
            </a:r>
            <a:endParaRPr lang="en-US" sz="1600" dirty="0">
              <a:solidFill>
                <a:srgbClr val="000000"/>
              </a:solidFill>
              <a:ea typeface="方正兰亭黑_GBK" panose="02000000000000000000"/>
              <a:sym typeface="Arial" panose="020B0604020202020204" pitchFamily="34" charset="0"/>
            </a:endParaRPr>
          </a:p>
          <a:p>
            <a:pPr eaLnBrk="1" hangingPunct="1"/>
            <a:endParaRPr lang="en-US" altLang="zh-CN" sz="1600" dirty="0">
              <a:solidFill>
                <a:srgbClr val="000000"/>
              </a:solidFill>
              <a:ea typeface="方正兰亭黑_GBK" panose="02000000000000000000"/>
              <a:sym typeface="Arial" panose="020B0604020202020204" pitchFamily="34" charset="0"/>
            </a:endParaRPr>
          </a:p>
          <a:p>
            <a:pPr marL="285750" indent="-285750" eaLnBrk="1" hangingPunct="1">
              <a:buFont typeface="Wingdings" panose="05000000000000000000" pitchFamily="2" charset="2"/>
              <a:buChar char="n"/>
            </a:pPr>
            <a:r>
              <a:rPr lang="en-US" sz="1600" dirty="0">
                <a:solidFill>
                  <a:srgbClr val="000000"/>
                </a:solidFill>
                <a:ea typeface="方正兰亭黑_GBK" panose="02000000000000000000"/>
                <a:sym typeface="Arial" panose="020B0604020202020204" pitchFamily="34" charset="0"/>
              </a:rPr>
              <a:t>Electric Field Radiation Immunity Test System</a:t>
            </a:r>
            <a:endParaRPr lang="en-US" sz="1600" dirty="0">
              <a:solidFill>
                <a:srgbClr val="000000"/>
              </a:solidFill>
              <a:ea typeface="方正兰亭黑_GBK" panose="02000000000000000000"/>
              <a:sym typeface="Arial" panose="020B0604020202020204" pitchFamily="34" charset="0"/>
            </a:endParaRPr>
          </a:p>
          <a:p>
            <a:pPr eaLnBrk="1" hangingPunct="1"/>
            <a:endParaRPr lang="zh-CN" altLang="en-US" dirty="0">
              <a:solidFill>
                <a:srgbClr val="000000"/>
              </a:solidFill>
              <a:ea typeface="微软雅黑" panose="020B0503020204020204" pitchFamily="34" charset="-122"/>
              <a:sym typeface="Arial" panose="020B0604020202020204" pitchFamily="34" charset="0"/>
            </a:endParaRPr>
          </a:p>
        </p:txBody>
      </p:sp>
      <p:sp>
        <p:nvSpPr>
          <p:cNvPr id="24" name="Rectangle 5"/>
          <p:cNvSpPr>
            <a:spLocks noChangeArrowheads="1"/>
          </p:cNvSpPr>
          <p:nvPr/>
        </p:nvSpPr>
        <p:spPr bwMode="auto">
          <a:xfrm>
            <a:off x="5081831" y="4666057"/>
            <a:ext cx="1938300" cy="5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73" tIns="30237" rIns="60473" bIns="30237" anchor="ctr">
            <a:spAutoFit/>
          </a:bodyPr>
          <a:lstStyle/>
          <a:p>
            <a:pPr marL="285750" indent="-285750" eaLnBrk="1" hangingPunct="1">
              <a:buFont typeface="Wingdings" panose="05000000000000000000" pitchFamily="2" charset="2"/>
              <a:buChar char="n"/>
            </a:pPr>
            <a:r>
              <a:rPr lang="en-US" sz="1600">
                <a:solidFill>
                  <a:srgbClr val="000000"/>
                </a:solidFill>
                <a:ea typeface="方正兰亭黑_GBK" panose="02000000000000000000"/>
                <a:sym typeface="Arial" panose="020B0604020202020204" pitchFamily="34" charset="0"/>
              </a:rPr>
              <a:t>Electric Field Radiated Emission Test System</a:t>
            </a:r>
            <a:endParaRPr lang="en-US" sz="1600">
              <a:solidFill>
                <a:srgbClr val="000000"/>
              </a:solidFill>
              <a:ea typeface="方正兰亭黑_GBK" panose="02000000000000000000"/>
              <a:sym typeface="Arial" panose="020B0604020202020204" pitchFamily="34" charset="0"/>
            </a:endParaRPr>
          </a:p>
        </p:txBody>
      </p:sp>
      <p:pic>
        <p:nvPicPr>
          <p:cNvPr id="32" name="Picture 3" descr="D:\奥德科本地电脑\奥德科宣传用\照片\F 020.jpg"/>
          <p:cNvPicPr>
            <a:picLocks noChangeAspect="1" noChangeArrowheads="1"/>
          </p:cNvPicPr>
          <p:nvPr/>
        </p:nvPicPr>
        <p:blipFill>
          <a:blip r:embed="rId4"/>
          <a:srcRect/>
          <a:stretch>
            <a:fillRect/>
          </a:stretch>
        </p:blipFill>
        <p:spPr bwMode="auto">
          <a:xfrm>
            <a:off x="7806320" y="1223828"/>
            <a:ext cx="2782726" cy="22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D:\奥德科本地电脑\奥德科宣传用\照片\F 022.jpg"/>
          <p:cNvPicPr>
            <a:picLocks noChangeAspect="1" noChangeArrowheads="1"/>
          </p:cNvPicPr>
          <p:nvPr/>
        </p:nvPicPr>
        <p:blipFill>
          <a:blip r:embed="rId5"/>
          <a:srcRect/>
          <a:stretch>
            <a:fillRect/>
          </a:stretch>
        </p:blipFill>
        <p:spPr bwMode="auto">
          <a:xfrm>
            <a:off x="7806320" y="3936070"/>
            <a:ext cx="277302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32460" y="3665220"/>
            <a:ext cx="4734560" cy="368300"/>
          </a:xfrm>
          <a:prstGeom prst="rect">
            <a:avLst/>
          </a:prstGeom>
          <a:noFill/>
        </p:spPr>
        <p:txBody>
          <a:bodyPr wrap="square" rtlCol="0" anchor="t">
            <a:spAutoFit/>
          </a:bodyPr>
          <a:lstStyle/>
          <a:p>
            <a:r>
              <a:rPr lang="en-US"/>
              <a:t>Emitter detection pressure value is small</a:t>
            </a:r>
            <a:endParaRPr lang="en-US"/>
          </a:p>
        </p:txBody>
      </p:sp>
      <p:pic>
        <p:nvPicPr>
          <p:cNvPr id="5" name="图片 4" descr="微信图片_20221118210029"/>
          <p:cNvPicPr>
            <a:picLocks noChangeAspect="1"/>
          </p:cNvPicPr>
          <p:nvPr/>
        </p:nvPicPr>
        <p:blipFill>
          <a:blip r:embed="rId6"/>
          <a:stretch>
            <a:fillRect/>
          </a:stretch>
        </p:blipFill>
        <p:spPr>
          <a:xfrm>
            <a:off x="9782175" y="60325"/>
            <a:ext cx="2303780" cy="6470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千图网-车内.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Rectangle 2"/>
          <p:cNvSpPr>
            <a:spLocks noChangeArrowheads="1"/>
          </p:cNvSpPr>
          <p:nvPr/>
        </p:nvSpPr>
        <p:spPr bwMode="auto">
          <a:xfrm>
            <a:off x="-1587" y="0"/>
            <a:ext cx="12192000" cy="6858000"/>
          </a:xfrm>
          <a:prstGeom prst="rect">
            <a:avLst/>
          </a:prstGeom>
          <a:solidFill>
            <a:schemeClr val="tx1">
              <a:lumMod val="85000"/>
              <a:lumOff val="15000"/>
              <a:alpha val="43137"/>
            </a:schemeClr>
          </a:solidFill>
          <a:ln>
            <a:noFill/>
          </a:ln>
        </p:spPr>
        <p:txBody>
          <a:bodyPr lIns="91430" tIns="45718" rIns="91430" bIns="4571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宋体" panose="02010600030101010101" pitchFamily="2" charset="-122"/>
              <a:sym typeface="Calibri" panose="020F0502020204030204" pitchFamily="34" charset="0"/>
            </a:endParaRPr>
          </a:p>
        </p:txBody>
      </p:sp>
      <p:sp>
        <p:nvSpPr>
          <p:cNvPr id="18436" name="平行四边形 5"/>
          <p:cNvSpPr/>
          <p:nvPr/>
        </p:nvSpPr>
        <p:spPr>
          <a:xfrm>
            <a:off x="2326640" y="-75247"/>
            <a:ext cx="7061200" cy="6858000"/>
          </a:xfrm>
          <a:prstGeom prst="parallelogram">
            <a:avLst>
              <a:gd name="adj" fmla="val 21245"/>
            </a:avLst>
          </a:prstGeom>
          <a:solidFill>
            <a:srgbClr val="F2F2F2">
              <a:alpha val="76862"/>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endParaRPr>
          </a:p>
        </p:txBody>
      </p:sp>
      <p:sp>
        <p:nvSpPr>
          <p:cNvPr id="18438" name="Oval 19"/>
          <p:cNvSpPr/>
          <p:nvPr/>
        </p:nvSpPr>
        <p:spPr>
          <a:xfrm>
            <a:off x="3684588" y="303053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2</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0" name="Oval 19"/>
          <p:cNvSpPr/>
          <p:nvPr/>
        </p:nvSpPr>
        <p:spPr>
          <a:xfrm>
            <a:off x="3562033" y="377856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3</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1" name="TextBox 1"/>
          <p:cNvSpPr/>
          <p:nvPr/>
        </p:nvSpPr>
        <p:spPr>
          <a:xfrm>
            <a:off x="7843838" y="735013"/>
            <a:ext cx="115252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Catalog</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18442" name="矩形 15"/>
          <p:cNvSpPr/>
          <p:nvPr/>
        </p:nvSpPr>
        <p:spPr>
          <a:xfrm>
            <a:off x="4370388" y="2214563"/>
            <a:ext cx="172212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TPMS Program Introduction</a:t>
            </a:r>
            <a:endParaRPr lang="en-US">
              <a:solidFill>
                <a:srgbClr val="404040"/>
              </a:solidFill>
              <a:latin typeface="微软雅黑" panose="020B0503020204020204" pitchFamily="34" charset="-122"/>
              <a:ea typeface="微软雅黑" panose="020B0503020204020204" pitchFamily="34" charset="-122"/>
            </a:endParaRPr>
          </a:p>
        </p:txBody>
      </p:sp>
      <p:sp>
        <p:nvSpPr>
          <p:cNvPr id="18443" name="矩形 16">
            <a:hlinkClick r:id="" action="ppaction://noaction"/>
          </p:cNvPr>
          <p:cNvSpPr/>
          <p:nvPr/>
        </p:nvSpPr>
        <p:spPr>
          <a:xfrm>
            <a:off x="4206875" y="2986088"/>
            <a:ext cx="1338808" cy="369328"/>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Receiver Controller</a:t>
            </a:r>
            <a:endParaRPr lang="en-US">
              <a:solidFill>
                <a:srgbClr val="404040"/>
              </a:solidFill>
              <a:latin typeface="微软雅黑" panose="020B0503020204020204" pitchFamily="34" charset="-122"/>
              <a:ea typeface="微软雅黑" panose="020B0503020204020204" pitchFamily="34" charset="-122"/>
            </a:endParaRPr>
          </a:p>
        </p:txBody>
      </p:sp>
      <p:sp>
        <p:nvSpPr>
          <p:cNvPr id="18444" name="矩形 17">
            <a:hlinkClick r:id="" action="ppaction://noaction"/>
          </p:cNvPr>
          <p:cNvSpPr/>
          <p:nvPr/>
        </p:nvSpPr>
        <p:spPr>
          <a:xfrm>
            <a:off x="4041775" y="3757613"/>
            <a:ext cx="178181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Tire Pressure Monitoring Sensor</a:t>
            </a:r>
            <a:endParaRPr lang="en-US">
              <a:solidFill>
                <a:srgbClr val="404040"/>
              </a:solidFill>
              <a:latin typeface="微软雅黑" panose="020B0503020204020204" pitchFamily="34" charset="-122"/>
              <a:ea typeface="微软雅黑" panose="020B0503020204020204" pitchFamily="34" charset="-122"/>
            </a:endParaRPr>
          </a:p>
        </p:txBody>
      </p:sp>
      <p:sp>
        <p:nvSpPr>
          <p:cNvPr id="18445" name="矩形 18">
            <a:hlinkClick r:id="" action="ppaction://noaction"/>
          </p:cNvPr>
          <p:cNvSpPr/>
          <p:nvPr/>
        </p:nvSpPr>
        <p:spPr>
          <a:xfrm>
            <a:off x="3894455" y="4526598"/>
            <a:ext cx="2076450" cy="367030"/>
          </a:xfrm>
          <a:prstGeom prst="rect">
            <a:avLst/>
          </a:prstGeom>
          <a:noFill/>
          <a:ln w="9525">
            <a:noFill/>
          </a:ln>
        </p:spPr>
        <p:txBody>
          <a:bodyPr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Quality Control</a:t>
            </a:r>
            <a:endParaRPr lang="en-US">
              <a:solidFill>
                <a:srgbClr val="404040"/>
              </a:solidFill>
              <a:latin typeface="微软雅黑" panose="020B0503020204020204" pitchFamily="34" charset="-122"/>
              <a:ea typeface="微软雅黑" panose="020B0503020204020204" pitchFamily="34" charset="-122"/>
            </a:endParaRPr>
          </a:p>
        </p:txBody>
      </p:sp>
      <p:sp>
        <p:nvSpPr>
          <p:cNvPr id="18446" name="幻灯片编号占位符 1"/>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2" name="Oval 19"/>
          <p:cNvSpPr/>
          <p:nvPr/>
        </p:nvSpPr>
        <p:spPr>
          <a:xfrm>
            <a:off x="3414713" y="456025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4</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矩形 18">
            <a:hlinkClick r:id="" action="ppaction://noaction"/>
          </p:cNvPr>
          <p:cNvSpPr/>
          <p:nvPr/>
        </p:nvSpPr>
        <p:spPr>
          <a:xfrm>
            <a:off x="3614420" y="6005830"/>
            <a:ext cx="3590290" cy="547370"/>
          </a:xfrm>
          <a:prstGeom prst="rect">
            <a:avLst/>
          </a:prstGeom>
          <a:noFill/>
          <a:ln w="9525">
            <a:noFill/>
          </a:ln>
        </p:spPr>
        <p:txBody>
          <a:bodyPr lIns="91430" tIns="45718" rIns="91430" bIns="45718">
            <a:noAutofit/>
          </a:bodyPr>
          <a:lstStyle/>
          <a:p>
            <a:r>
              <a:rPr lang="en-US">
                <a:solidFill>
                  <a:srgbClr val="404040"/>
                </a:solidFill>
                <a:latin typeface="微软雅黑" panose="020B0503020204020204" pitchFamily="34" charset="-122"/>
                <a:ea typeface="微软雅黑" panose="020B0503020204020204" pitchFamily="34" charset="-122"/>
              </a:rPr>
              <a:t>Supply Experience</a:t>
            </a:r>
            <a:endParaRPr lang="en-US">
              <a:solidFill>
                <a:srgbClr val="404040"/>
              </a:solidFill>
              <a:latin typeface="微软雅黑" panose="020B0503020204020204" pitchFamily="34" charset="-122"/>
              <a:ea typeface="微软雅黑" panose="020B0503020204020204" pitchFamily="34" charset="-122"/>
            </a:endParaRPr>
          </a:p>
        </p:txBody>
      </p:sp>
      <p:sp>
        <p:nvSpPr>
          <p:cNvPr id="24583" name="Oval 19"/>
          <p:cNvSpPr/>
          <p:nvPr/>
        </p:nvSpPr>
        <p:spPr>
          <a:xfrm>
            <a:off x="3092768" y="5915343"/>
            <a:ext cx="322262" cy="320675"/>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581" name="Oval 12"/>
          <p:cNvSpPr/>
          <p:nvPr/>
        </p:nvSpPr>
        <p:spPr>
          <a:xfrm>
            <a:off x="3884295" y="2259013"/>
            <a:ext cx="322263" cy="323850"/>
          </a:xfrm>
          <a:prstGeom prst="ellipse">
            <a:avLst/>
          </a:prstGeom>
          <a:solidFill>
            <a:srgbClr val="F8931D"/>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18">
            <a:hlinkClick r:id="" action="ppaction://noaction"/>
          </p:cNvPr>
          <p:cNvSpPr/>
          <p:nvPr/>
        </p:nvSpPr>
        <p:spPr>
          <a:xfrm>
            <a:off x="3747135" y="5180330"/>
            <a:ext cx="3458210" cy="815975"/>
          </a:xfrm>
          <a:prstGeom prst="rect">
            <a:avLst/>
          </a:prstGeom>
          <a:noFill/>
          <a:ln w="9525">
            <a:noFill/>
          </a:ln>
        </p:spPr>
        <p:txBody>
          <a:bodyPr wrap="square" lIns="91430" tIns="45718" rIns="91430" bIns="45718">
            <a:noAutofit/>
          </a:bodyPr>
          <a:lstStyle/>
          <a:p>
            <a:r>
              <a:rPr lang="en-US">
                <a:solidFill>
                  <a:srgbClr val="404040"/>
                </a:solidFill>
                <a:latin typeface="微软雅黑" panose="020B0503020204020204" pitchFamily="34" charset="-122"/>
                <a:ea typeface="微软雅黑" panose="020B0503020204020204" pitchFamily="34" charset="-122"/>
              </a:rPr>
              <a:t>Production capacity and automated production lines</a:t>
            </a:r>
            <a:endParaRPr lang="en-US">
              <a:solidFill>
                <a:srgbClr val="404040"/>
              </a:solidFill>
              <a:latin typeface="微软雅黑" panose="020B0503020204020204" pitchFamily="34" charset="-122"/>
              <a:ea typeface="微软雅黑" panose="020B0503020204020204" pitchFamily="34" charset="-122"/>
            </a:endParaRPr>
          </a:p>
        </p:txBody>
      </p:sp>
      <p:sp>
        <p:nvSpPr>
          <p:cNvPr id="5" name="Oval 19"/>
          <p:cNvSpPr/>
          <p:nvPr/>
        </p:nvSpPr>
        <p:spPr>
          <a:xfrm>
            <a:off x="3240088" y="5298123"/>
            <a:ext cx="322262" cy="320675"/>
          </a:xfrm>
          <a:prstGeom prst="ellipse">
            <a:avLst/>
          </a:prstGeom>
          <a:solidFill>
            <a:schemeClr val="accent1"/>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5</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8" name="图片 7" descr="微信图片_20221118210029"/>
          <p:cNvPicPr>
            <a:picLocks noChangeAspect="1"/>
          </p:cNvPicPr>
          <p:nvPr/>
        </p:nvPicPr>
        <p:blipFill>
          <a:blip r:embed="rId2"/>
          <a:stretch>
            <a:fillRect/>
          </a:stretch>
        </p:blipFill>
        <p:spPr>
          <a:xfrm>
            <a:off x="9782175" y="60325"/>
            <a:ext cx="2303780" cy="6470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1064" y="0"/>
            <a:ext cx="11329157" cy="4304568"/>
            <a:chOff x="866094" y="1000480"/>
            <a:chExt cx="11665883" cy="4538492"/>
          </a:xfrm>
        </p:grpSpPr>
        <p:pic>
          <p:nvPicPr>
            <p:cNvPr id="12" name="图片 11"/>
            <p:cNvPicPr>
              <a:picLocks noChangeAspect="1"/>
            </p:cNvPicPr>
            <p:nvPr/>
          </p:nvPicPr>
          <p:blipFill>
            <a:blip r:embed="rId1"/>
            <a:stretch>
              <a:fillRect/>
            </a:stretch>
          </p:blipFill>
          <p:spPr>
            <a:xfrm>
              <a:off x="7057944" y="1000480"/>
              <a:ext cx="5474033" cy="3783957"/>
            </a:xfrm>
            <a:prstGeom prst="rect">
              <a:avLst/>
            </a:prstGeom>
          </p:spPr>
        </p:pic>
        <p:pic>
          <p:nvPicPr>
            <p:cNvPr id="14" name="图片 13"/>
            <p:cNvPicPr>
              <a:picLocks noChangeAspect="1"/>
            </p:cNvPicPr>
            <p:nvPr/>
          </p:nvPicPr>
          <p:blipFill>
            <a:blip r:embed="rId1"/>
            <a:stretch>
              <a:fillRect/>
            </a:stretch>
          </p:blipFill>
          <p:spPr>
            <a:xfrm>
              <a:off x="866094" y="1755015"/>
              <a:ext cx="5474033" cy="3783957"/>
            </a:xfrm>
            <a:prstGeom prst="rect">
              <a:avLst/>
            </a:prstGeom>
          </p:spPr>
        </p:pic>
        <p:sp>
          <p:nvSpPr>
            <p:cNvPr id="15" name="TextBox 14"/>
            <p:cNvSpPr txBox="1"/>
            <p:nvPr/>
          </p:nvSpPr>
          <p:spPr>
            <a:xfrm flipH="1">
              <a:off x="1484658" y="2709734"/>
              <a:ext cx="2331059" cy="763909"/>
            </a:xfrm>
            <a:prstGeom prst="rect">
              <a:avLst/>
            </a:prstGeom>
            <a:noFill/>
          </p:spPr>
          <p:txBody>
            <a:bodyPr wrap="square" rtlCol="0">
              <a:no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lang="en-US" sz="2400">
                  <a:solidFill>
                    <a:srgbClr val="0070C0"/>
                  </a:solidFill>
                  <a:latin typeface="Arial Rounded MT Bold" panose="020F0704030504030204" pitchFamily="34" charset="0"/>
                  <a:cs typeface="Times New Roman" panose="02020603050405020304" pitchFamily="18" charset="0"/>
                </a:rPr>
                <a:t>Assembly Workshop</a:t>
              </a:r>
              <a:endParaRPr lang="en-US" sz="2400">
                <a:solidFill>
                  <a:srgbClr val="0070C0"/>
                </a:solidFill>
                <a:latin typeface="Arial Rounded MT Bold" panose="020F0704030504030204" pitchFamily="34" charset="0"/>
                <a:cs typeface="Times New Roman" panose="02020603050405020304" pitchFamily="18" charset="0"/>
              </a:endParaRPr>
            </a:p>
          </p:txBody>
        </p:sp>
        <p:sp>
          <p:nvSpPr>
            <p:cNvPr id="16" name="TextBox 15"/>
            <p:cNvSpPr txBox="1"/>
            <p:nvPr/>
          </p:nvSpPr>
          <p:spPr>
            <a:xfrm>
              <a:off x="1315305" y="3523855"/>
              <a:ext cx="3046397" cy="1193063"/>
            </a:xfrm>
            <a:prstGeom prst="rect">
              <a:avLst/>
            </a:prstGeom>
            <a:noFill/>
          </p:spPr>
          <p:txBody>
            <a:bodyPr wrap="square" rtlCol="0">
              <a:noAutofit/>
            </a:bodyPr>
            <a:lstStyle/>
            <a:p>
              <a:pPr>
                <a:defRPr/>
              </a:pPr>
              <a:r>
                <a:rPr lang="en-US" sz="1600">
                  <a:ea typeface="楷体" panose="02010609060101010101" charset="-122"/>
                  <a:cs typeface="Arial" panose="020B0604020202020204" pitchFamily="34" charset="0"/>
                </a:rPr>
                <a:t>Flexible U-shape production line set up, can adapt to the small batch, multi-species production and assembly.</a:t>
              </a:r>
              <a:endParaRPr lang="en-US" sz="1600">
                <a:ea typeface="楷体" panose="02010609060101010101" charset="-122"/>
                <a:cs typeface="Arial" panose="020B0604020202020204" pitchFamily="34" charset="0"/>
              </a:endParaRPr>
            </a:p>
          </p:txBody>
        </p:sp>
        <p:sp>
          <p:nvSpPr>
            <p:cNvPr id="19" name="TextBox 18"/>
            <p:cNvSpPr txBox="1"/>
            <p:nvPr/>
          </p:nvSpPr>
          <p:spPr>
            <a:xfrm flipH="1">
              <a:off x="7783422" y="1867492"/>
              <a:ext cx="2331059" cy="790689"/>
            </a:xfrm>
            <a:prstGeom prst="rect">
              <a:avLst/>
            </a:prstGeom>
            <a:noFill/>
          </p:spPr>
          <p:txBody>
            <a:bodyPr wrap="square" rtlCol="0">
              <a:no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lang="en-US" sz="2400">
                  <a:solidFill>
                    <a:srgbClr val="0070C0"/>
                  </a:solidFill>
                  <a:latin typeface="Arial Rounded MT Bold" panose="020F0704030504030204" pitchFamily="34" charset="0"/>
                  <a:cs typeface="Times New Roman" panose="02020603050405020304" pitchFamily="18" charset="0"/>
                </a:rPr>
                <a:t>SMT Workshop</a:t>
              </a:r>
              <a:endParaRPr lang="en-US" sz="2400">
                <a:solidFill>
                  <a:srgbClr val="0070C0"/>
                </a:solidFill>
                <a:latin typeface="Arial Rounded MT Bold" panose="020F0704030504030204" pitchFamily="34" charset="0"/>
                <a:cs typeface="Times New Roman" panose="02020603050405020304" pitchFamily="18" charset="0"/>
              </a:endParaRPr>
            </a:p>
          </p:txBody>
        </p:sp>
        <p:sp>
          <p:nvSpPr>
            <p:cNvPr id="20" name="TextBox 19"/>
            <p:cNvSpPr txBox="1"/>
            <p:nvPr/>
          </p:nvSpPr>
          <p:spPr>
            <a:xfrm>
              <a:off x="7547374" y="2658851"/>
              <a:ext cx="2803156" cy="1377847"/>
            </a:xfrm>
            <a:prstGeom prst="rect">
              <a:avLst/>
            </a:prstGeom>
            <a:noFill/>
          </p:spPr>
          <p:txBody>
            <a:bodyPr wrap="square" rtlCol="0">
              <a:noAutofit/>
            </a:bodyPr>
            <a:lstStyle/>
            <a:p>
              <a:pPr lvl="0" algn="ctr">
                <a:defRPr/>
              </a:pPr>
              <a:r>
                <a:rPr lang="en-US" sz="1600">
                  <a:ea typeface="楷体" panose="02010609060101010101" charset="-122"/>
                  <a:cs typeface="Arial" panose="020B0604020202020204" pitchFamily="34" charset="0"/>
                </a:rPr>
                <a:t>Equipped with the world's most advanced SMT production equipment, the product craft is more exquisite.</a:t>
              </a:r>
              <a:endParaRPr lang="en-US" sz="1600">
                <a:ea typeface="楷体" panose="02010609060101010101" charset="-122"/>
                <a:cs typeface="Arial" panose="020B0604020202020204" pitchFamily="34" charset="0"/>
              </a:endParaRPr>
            </a:p>
          </p:txBody>
        </p:sp>
      </p:grpSp>
      <p:sp>
        <p:nvSpPr>
          <p:cNvPr id="32" name="标题 1"/>
          <p:cNvSpPr txBox="1"/>
          <p:nvPr/>
        </p:nvSpPr>
        <p:spPr>
          <a:xfrm>
            <a:off x="1171575" y="296292"/>
            <a:ext cx="10319385" cy="526320"/>
          </a:xfrm>
          <a:prstGeom prst="rect">
            <a:avLst/>
          </a:prstGeom>
        </p:spPr>
        <p:txBody>
          <a:bodyPr/>
          <a:lstStyle/>
          <a:p>
            <a:r>
              <a:rPr lang="en-US" sz="3600" dirty="0">
                <a:solidFill>
                  <a:srgbClr val="595959"/>
                </a:solidFill>
                <a:latin typeface="微软雅黑" panose="020B0503020204020204" pitchFamily="34" charset="-122"/>
                <a:ea typeface="微软雅黑" panose="020B0503020204020204" pitchFamily="34" charset="-122"/>
              </a:rPr>
              <a:t>Production capacity - production workshop</a:t>
            </a:r>
            <a:endParaRPr lang="en-US" sz="3600" dirty="0">
              <a:solidFill>
                <a:srgbClr val="595959"/>
              </a:solidFill>
              <a:latin typeface="微软雅黑" panose="020B0503020204020204" pitchFamily="34" charset="-122"/>
              <a:ea typeface="微软雅黑" panose="020B0503020204020204" pitchFamily="34" charset="-122"/>
            </a:endParaRPr>
          </a:p>
        </p:txBody>
      </p:sp>
      <p:pic>
        <p:nvPicPr>
          <p:cNvPr id="1026" name="Picture 2" descr="C:\Users\Administrator\Desktop\公司简介\1598326639(1).jpg1598326639(1)"/>
          <p:cNvPicPr>
            <a:picLocks noChangeAspect="1" noChangeArrowheads="1"/>
          </p:cNvPicPr>
          <p:nvPr/>
        </p:nvPicPr>
        <p:blipFill rotWithShape="1">
          <a:blip r:embed="rId2"/>
          <a:srcRect/>
          <a:stretch>
            <a:fillRect/>
          </a:stretch>
        </p:blipFill>
        <p:spPr bwMode="auto">
          <a:xfrm>
            <a:off x="7059295" y="3735705"/>
            <a:ext cx="4127500" cy="263588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7" name="Picture 3" descr="C:\Users\Administrator\Desktop\公司简介\1598325712(1).jpg1598325712(1)"/>
          <p:cNvPicPr>
            <a:picLocks noChangeAspect="1" noChangeArrowheads="1"/>
          </p:cNvPicPr>
          <p:nvPr/>
        </p:nvPicPr>
        <p:blipFill rotWithShape="1">
          <a:blip r:embed="rId3"/>
          <a:srcRect/>
          <a:stretch>
            <a:fillRect/>
          </a:stretch>
        </p:blipFill>
        <p:spPr bwMode="auto">
          <a:xfrm>
            <a:off x="1050290" y="4304665"/>
            <a:ext cx="4038600" cy="206756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4" name="图片 9"/>
          <p:cNvPicPr>
            <a:picLocks noChangeAspect="1"/>
          </p:cNvPicPr>
          <p:nvPr/>
        </p:nvPicPr>
        <p:blipFill>
          <a:blip r:embed="rId4"/>
          <a:stretch>
            <a:fillRect/>
          </a:stretch>
        </p:blipFill>
        <p:spPr>
          <a:xfrm>
            <a:off x="428625" y="312738"/>
            <a:ext cx="577850" cy="577850"/>
          </a:xfrm>
          <a:prstGeom prst="rect">
            <a:avLst/>
          </a:prstGeom>
          <a:noFill/>
          <a:ln w="9525">
            <a:noFill/>
          </a:ln>
        </p:spPr>
      </p:pic>
      <p:pic>
        <p:nvPicPr>
          <p:cNvPr id="5" name="图片 4" descr="微信图片_20221118210029"/>
          <p:cNvPicPr>
            <a:picLocks noChangeAspect="1"/>
          </p:cNvPicPr>
          <p:nvPr/>
        </p:nvPicPr>
        <p:blipFill>
          <a:blip r:embed="rId5"/>
          <a:stretch>
            <a:fillRect/>
          </a:stretch>
        </p:blipFill>
        <p:spPr>
          <a:xfrm>
            <a:off x="9782175" y="60325"/>
            <a:ext cx="2303780" cy="6470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C:\Documents and Settings\Administrator\桌面\机顶盒电路板（灰色）.jpg"/>
          <p:cNvPicPr>
            <a:picLocks noChangeAspect="1" noChangeArrowheads="1"/>
          </p:cNvPicPr>
          <p:nvPr/>
        </p:nvPicPr>
        <p:blipFill>
          <a:blip r:embed="rId1" cstate="print"/>
          <a:srcRect/>
          <a:stretch>
            <a:fillRect/>
          </a:stretch>
        </p:blipFill>
        <p:spPr bwMode="auto">
          <a:xfrm>
            <a:off x="7112668" y="2445957"/>
            <a:ext cx="4237566" cy="2390152"/>
          </a:xfrm>
          <a:prstGeom prst="rect">
            <a:avLst/>
          </a:prstGeom>
          <a:noFill/>
          <a:ln w="12700">
            <a:noFill/>
            <a:miter lim="800000"/>
            <a:headEnd/>
            <a:tailEnd/>
          </a:ln>
          <a:effectLst>
            <a:outerShdw blurRad="228600" dist="38100" dir="8400000" sx="105000" sy="105000" algn="ctr" rotWithShape="0">
              <a:schemeClr val="tx1">
                <a:alpha val="20000"/>
              </a:schemeClr>
            </a:outerShdw>
          </a:effectLst>
        </p:spPr>
      </p:pic>
      <p:sp>
        <p:nvSpPr>
          <p:cNvPr id="38916" name="TextBox 5"/>
          <p:cNvSpPr txBox="1">
            <a:spLocks noChangeArrowheads="1"/>
          </p:cNvSpPr>
          <p:nvPr/>
        </p:nvSpPr>
        <p:spPr bwMode="auto">
          <a:xfrm>
            <a:off x="1367155" y="3331845"/>
            <a:ext cx="5313680" cy="593725"/>
          </a:xfrm>
          <a:prstGeom prst="rect">
            <a:avLst/>
          </a:prstGeom>
          <a:noFill/>
          <a:ln w="9525">
            <a:noFill/>
            <a:miter lim="800000"/>
          </a:ln>
        </p:spPr>
        <p:txBody>
          <a:bodyPr wrap="square">
            <a:noAutofit/>
          </a:bodyPr>
          <a:lstStyle/>
          <a:p>
            <a:r>
              <a:rPr lang="en-US" b="1" dirty="0">
                <a:ea typeface="楷体" panose="02010609060101010101" charset="-122"/>
                <a:cs typeface="Arial" panose="020B0604020202020204" pitchFamily="34" charset="0"/>
              </a:rPr>
              <a:t>0.025mm welding precision, the smallest can weld 01005 devices</a:t>
            </a:r>
            <a:endParaRPr lang="en-US" b="1" dirty="0">
              <a:ea typeface="楷体" panose="02010609060101010101" charset="-122"/>
              <a:cs typeface="Arial" panose="020B0604020202020204" pitchFamily="34" charset="0"/>
            </a:endParaRPr>
          </a:p>
        </p:txBody>
      </p:sp>
      <p:sp>
        <p:nvSpPr>
          <p:cNvPr id="38918" name="TextBox 7"/>
          <p:cNvSpPr txBox="1">
            <a:spLocks noChangeArrowheads="1"/>
          </p:cNvSpPr>
          <p:nvPr/>
        </p:nvSpPr>
        <p:spPr bwMode="auto">
          <a:xfrm>
            <a:off x="7176135" y="4940935"/>
            <a:ext cx="4382770" cy="1324610"/>
          </a:xfrm>
          <a:prstGeom prst="rect">
            <a:avLst/>
          </a:prstGeom>
          <a:noFill/>
          <a:ln w="9525">
            <a:noFill/>
            <a:miter lim="800000"/>
          </a:ln>
        </p:spPr>
        <p:txBody>
          <a:bodyPr wrap="square">
            <a:noAutofit/>
          </a:bodyPr>
          <a:lstStyle/>
          <a:p>
            <a:pPr>
              <a:lnSpc>
                <a:spcPct val="150000"/>
              </a:lnSpc>
            </a:pPr>
            <a:r>
              <a:rPr lang="en-US" b="1">
                <a:ea typeface="楷体" panose="02010609060101010101" charset="-122"/>
                <a:cs typeface="Arial" panose="020B0604020202020204" pitchFamily="34" charset="0"/>
              </a:rPr>
              <a:t>Able to complete a variety of complex processes of PCB welding</a:t>
            </a:r>
            <a:endParaRPr lang="en-US" b="1">
              <a:ea typeface="楷体" panose="02010609060101010101" charset="-122"/>
              <a:cs typeface="Arial" panose="020B0604020202020204" pitchFamily="34" charset="0"/>
            </a:endParaRPr>
          </a:p>
        </p:txBody>
      </p:sp>
      <p:grpSp>
        <p:nvGrpSpPr>
          <p:cNvPr id="2" name="组合 1"/>
          <p:cNvGrpSpPr/>
          <p:nvPr/>
        </p:nvGrpSpPr>
        <p:grpSpPr>
          <a:xfrm>
            <a:off x="2443210" y="1124273"/>
            <a:ext cx="4237566" cy="2117808"/>
            <a:chOff x="450969" y="1333500"/>
            <a:chExt cx="4238670" cy="2118360"/>
          </a:xfrm>
          <a:effectLst>
            <a:outerShdw blurRad="228600" dist="38100" dir="8400000" sx="105000" sy="105000" algn="ctr" rotWithShape="0">
              <a:schemeClr val="tx1">
                <a:alpha val="20000"/>
              </a:schemeClr>
            </a:outerShdw>
          </a:effectLst>
        </p:grpSpPr>
        <p:pic>
          <p:nvPicPr>
            <p:cNvPr id="38914" name="Picture 2" descr="C:\Documents and Settings\Administrator\桌面\1.jpg"/>
            <p:cNvPicPr>
              <a:picLocks noChangeAspect="1" noChangeArrowheads="1"/>
            </p:cNvPicPr>
            <p:nvPr/>
          </p:nvPicPr>
          <p:blipFill>
            <a:blip r:embed="rId2" cstate="print"/>
            <a:srcRect/>
            <a:stretch>
              <a:fillRect/>
            </a:stretch>
          </p:blipFill>
          <p:spPr bwMode="auto">
            <a:xfrm>
              <a:off x="450969" y="1333500"/>
              <a:ext cx="4238670" cy="2118360"/>
            </a:xfrm>
            <a:prstGeom prst="rect">
              <a:avLst/>
            </a:prstGeom>
            <a:noFill/>
            <a:ln w="12700">
              <a:noFill/>
              <a:miter lim="800000"/>
              <a:headEnd/>
              <a:tailEnd/>
            </a:ln>
            <a:effectLst>
              <a:outerShdw blurRad="228600" dist="38100" dir="8400000" sx="105000" sy="105000" algn="ctr" rotWithShape="0">
                <a:schemeClr val="tx1">
                  <a:alpha val="20000"/>
                </a:schemeClr>
              </a:outerShdw>
            </a:effectLst>
          </p:spPr>
        </p:pic>
        <p:sp>
          <p:nvSpPr>
            <p:cNvPr id="38919" name="TextBox 8"/>
            <p:cNvSpPr txBox="1">
              <a:spLocks noChangeArrowheads="1"/>
            </p:cNvSpPr>
            <p:nvPr/>
          </p:nvSpPr>
          <p:spPr bwMode="auto">
            <a:xfrm>
              <a:off x="2782025" y="1457327"/>
              <a:ext cx="1071312" cy="306785"/>
            </a:xfrm>
            <a:prstGeom prst="rect">
              <a:avLst/>
            </a:prstGeom>
            <a:noFill/>
            <a:ln w="9525">
              <a:noFill/>
              <a:miter lim="800000"/>
            </a:ln>
          </p:spPr>
          <p:txBody>
            <a:bodyPr>
              <a:spAutoFit/>
            </a:bodyPr>
            <a:lstStyle/>
            <a:p>
              <a:r>
                <a:rPr lang="en-US" sz="1400" b="1">
                  <a:latin typeface="微软雅黑" panose="020B0503020204020204" pitchFamily="34" charset="-122"/>
                  <a:ea typeface="微软雅黑" panose="020B0503020204020204" pitchFamily="34" charset="-122"/>
                </a:rPr>
                <a:t>Curved pin</a:t>
              </a:r>
              <a:endParaRPr lang="en-US" sz="1400" b="1">
                <a:latin typeface="微软雅黑" panose="020B0503020204020204" pitchFamily="34" charset="-122"/>
                <a:ea typeface="微软雅黑" panose="020B0503020204020204" pitchFamily="34" charset="-122"/>
              </a:endParaRPr>
            </a:p>
          </p:txBody>
        </p:sp>
        <p:sp>
          <p:nvSpPr>
            <p:cNvPr id="38920" name="TextBox 9"/>
            <p:cNvSpPr txBox="1">
              <a:spLocks noChangeArrowheads="1"/>
            </p:cNvSpPr>
            <p:nvPr/>
          </p:nvSpPr>
          <p:spPr bwMode="auto">
            <a:xfrm>
              <a:off x="2633819" y="2956561"/>
              <a:ext cx="1312675" cy="275662"/>
            </a:xfrm>
            <a:prstGeom prst="rect">
              <a:avLst/>
            </a:prstGeom>
            <a:noFill/>
            <a:ln w="9525">
              <a:noFill/>
              <a:miter lim="800000"/>
            </a:ln>
          </p:spPr>
          <p:txBody>
            <a:bodyPr>
              <a:spAutoFit/>
            </a:bodyPr>
            <a:lstStyle/>
            <a:p>
              <a:r>
                <a:rPr lang="en-US" sz="1200" b="1">
                  <a:latin typeface="微软雅黑" panose="020B0503020204020204" pitchFamily="34" charset="-122"/>
                  <a:ea typeface="微软雅黑" panose="020B0503020204020204" pitchFamily="34" charset="-122"/>
                </a:rPr>
                <a:t>ϕ0.9mm</a:t>
              </a:r>
              <a:endParaRPr lang="en-US" sz="1200" b="1">
                <a:latin typeface="微软雅黑" panose="020B0503020204020204" pitchFamily="34" charset="-122"/>
                <a:ea typeface="微软雅黑" panose="020B0503020204020204" pitchFamily="34" charset="-122"/>
              </a:endParaRPr>
            </a:p>
          </p:txBody>
        </p:sp>
      </p:grpSp>
      <p:pic>
        <p:nvPicPr>
          <p:cNvPr id="38922" name="Picture 3" descr="C:\Documents and Settings\Administrator\桌面\2.jpg"/>
          <p:cNvPicPr>
            <a:picLocks noChangeAspect="1" noChangeArrowheads="1"/>
          </p:cNvPicPr>
          <p:nvPr/>
        </p:nvPicPr>
        <p:blipFill>
          <a:blip r:embed="rId3" cstate="print"/>
          <a:srcRect/>
          <a:stretch>
            <a:fillRect/>
          </a:stretch>
        </p:blipFill>
        <p:spPr bwMode="auto">
          <a:xfrm rot="155000">
            <a:off x="667354" y="4076903"/>
            <a:ext cx="3958136" cy="249902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9947" name="TextBox 10"/>
          <p:cNvSpPr txBox="1">
            <a:spLocks noChangeArrowheads="1"/>
          </p:cNvSpPr>
          <p:nvPr/>
        </p:nvSpPr>
        <p:spPr bwMode="auto">
          <a:xfrm>
            <a:off x="1141413" y="293311"/>
            <a:ext cx="11274426" cy="646331"/>
          </a:xfrm>
          <a:prstGeom prst="rect">
            <a:avLst/>
          </a:prstGeom>
          <a:noFill/>
          <a:ln w="9525">
            <a:noFill/>
            <a:miter lim="800000"/>
          </a:ln>
        </p:spPr>
        <p:txBody>
          <a:bodyPr wrap="square">
            <a:spAutoFit/>
          </a:bodyPr>
          <a:lstStyle/>
          <a:p>
            <a:pPr>
              <a:defRPr/>
            </a:pPr>
            <a:r>
              <a:rPr lang="en-US" sz="3600" dirty="0">
                <a:solidFill>
                  <a:srgbClr val="595959"/>
                </a:solidFill>
                <a:latin typeface="微软雅黑" panose="020B0503020204020204" pitchFamily="34" charset="-122"/>
                <a:ea typeface="微软雅黑" panose="020B0503020204020204" pitchFamily="34" charset="-122"/>
              </a:rPr>
              <a:t>Production capacity--Precision PCB board welding</a:t>
            </a:r>
            <a:endParaRPr lang="en-US" sz="3600" dirty="0">
              <a:solidFill>
                <a:srgbClr val="595959"/>
              </a:solidFill>
              <a:latin typeface="微软雅黑" panose="020B0503020204020204" pitchFamily="34" charset="-122"/>
              <a:ea typeface="微软雅黑" panose="020B0503020204020204" pitchFamily="34" charset="-122"/>
            </a:endParaRPr>
          </a:p>
        </p:txBody>
      </p:sp>
      <p:sp>
        <p:nvSpPr>
          <p:cNvPr id="5"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6" name="图片 9"/>
          <p:cNvPicPr>
            <a:picLocks noChangeAspect="1"/>
          </p:cNvPicPr>
          <p:nvPr/>
        </p:nvPicPr>
        <p:blipFill>
          <a:blip r:embed="rId4"/>
          <a:stretch>
            <a:fillRect/>
          </a:stretch>
        </p:blipFill>
        <p:spPr>
          <a:xfrm>
            <a:off x="428625" y="312738"/>
            <a:ext cx="577850" cy="577850"/>
          </a:xfrm>
          <a:prstGeom prst="rect">
            <a:avLst/>
          </a:prstGeom>
          <a:noFill/>
          <a:ln w="9525">
            <a:noFill/>
          </a:ln>
        </p:spPr>
      </p:pic>
      <p:pic>
        <p:nvPicPr>
          <p:cNvPr id="3" name="图片 2" descr="微信图片_20221118210029"/>
          <p:cNvPicPr>
            <a:picLocks noChangeAspect="1"/>
          </p:cNvPicPr>
          <p:nvPr/>
        </p:nvPicPr>
        <p:blipFill>
          <a:blip r:embed="rId5"/>
          <a:stretch>
            <a:fillRect/>
          </a:stretch>
        </p:blipFill>
        <p:spPr>
          <a:xfrm>
            <a:off x="9782175" y="60325"/>
            <a:ext cx="2303780" cy="6470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pic>
        <p:nvPicPr>
          <p:cNvPr id="44114"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44116" name="TextBox 1"/>
          <p:cNvSpPr/>
          <p:nvPr/>
        </p:nvSpPr>
        <p:spPr>
          <a:xfrm>
            <a:off x="1219200" y="230188"/>
            <a:ext cx="2467610" cy="643890"/>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Automated production line</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3" name="图片 2" descr="TPMS自动生产线"/>
          <p:cNvPicPr>
            <a:picLocks noChangeAspect="1"/>
          </p:cNvPicPr>
          <p:nvPr/>
        </p:nvPicPr>
        <p:blipFill>
          <a:blip r:embed="rId2"/>
          <a:stretch>
            <a:fillRect/>
          </a:stretch>
        </p:blipFill>
        <p:spPr>
          <a:xfrm>
            <a:off x="265430" y="3721735"/>
            <a:ext cx="5253355" cy="2380615"/>
          </a:xfrm>
          <a:prstGeom prst="rect">
            <a:avLst/>
          </a:prstGeom>
          <a:ln w="63500">
            <a:solidFill>
              <a:srgbClr val="92D050"/>
            </a:solidFill>
          </a:ln>
        </p:spPr>
      </p:pic>
      <p:pic>
        <p:nvPicPr>
          <p:cNvPr id="4" name="图片 3"/>
          <p:cNvPicPr>
            <a:picLocks noChangeAspect="1"/>
          </p:cNvPicPr>
          <p:nvPr/>
        </p:nvPicPr>
        <p:blipFill>
          <a:blip r:embed="rId3"/>
          <a:stretch>
            <a:fillRect/>
          </a:stretch>
        </p:blipFill>
        <p:spPr>
          <a:xfrm>
            <a:off x="6259195" y="2286000"/>
            <a:ext cx="5380990" cy="3816350"/>
          </a:xfrm>
          <a:prstGeom prst="rect">
            <a:avLst/>
          </a:prstGeom>
          <a:ln w="63500">
            <a:solidFill>
              <a:srgbClr val="92D050"/>
            </a:solidFill>
          </a:ln>
        </p:spPr>
      </p:pic>
      <p:pic>
        <p:nvPicPr>
          <p:cNvPr id="5" name="图片 4"/>
          <p:cNvPicPr>
            <a:picLocks noChangeAspect="1"/>
          </p:cNvPicPr>
          <p:nvPr/>
        </p:nvPicPr>
        <p:blipFill>
          <a:blip r:embed="rId4"/>
          <a:srcRect t="22048" b="12511"/>
          <a:stretch>
            <a:fillRect/>
          </a:stretch>
        </p:blipFill>
        <p:spPr>
          <a:xfrm>
            <a:off x="265430" y="1134745"/>
            <a:ext cx="2541270" cy="2218690"/>
          </a:xfrm>
          <a:prstGeom prst="rect">
            <a:avLst/>
          </a:prstGeom>
          <a:ln w="63500">
            <a:solidFill>
              <a:srgbClr val="92D050"/>
            </a:solidFill>
          </a:ln>
        </p:spPr>
      </p:pic>
      <p:pic>
        <p:nvPicPr>
          <p:cNvPr id="6" name="图片 5"/>
          <p:cNvPicPr>
            <a:picLocks noChangeAspect="1"/>
          </p:cNvPicPr>
          <p:nvPr/>
        </p:nvPicPr>
        <p:blipFill>
          <a:blip r:embed="rId5"/>
          <a:srcRect t="22686"/>
          <a:stretch>
            <a:fillRect/>
          </a:stretch>
        </p:blipFill>
        <p:spPr>
          <a:xfrm>
            <a:off x="3366135" y="1134745"/>
            <a:ext cx="2152650" cy="2219960"/>
          </a:xfrm>
          <a:prstGeom prst="rect">
            <a:avLst/>
          </a:prstGeom>
          <a:ln w="63500">
            <a:solidFill>
              <a:srgbClr val="92D050"/>
            </a:solidFill>
          </a:ln>
        </p:spPr>
      </p:pic>
      <p:sp>
        <p:nvSpPr>
          <p:cNvPr id="7" name="文本框 6"/>
          <p:cNvSpPr txBox="1"/>
          <p:nvPr/>
        </p:nvSpPr>
        <p:spPr>
          <a:xfrm>
            <a:off x="6259195" y="1021080"/>
            <a:ext cx="5380355" cy="1265555"/>
          </a:xfrm>
          <a:prstGeom prst="rect">
            <a:avLst/>
          </a:prstGeom>
          <a:noFill/>
          <a:ln w="53975" cmpd="dbl">
            <a:solidFill>
              <a:srgbClr val="92D050"/>
            </a:solidFill>
            <a:prstDash val="sysDash"/>
          </a:ln>
        </p:spPr>
        <p:txBody>
          <a:bodyPr wrap="square" rtlCol="0">
            <a:noAutofit/>
          </a:bodyPr>
          <a:lstStyle/>
          <a:p>
            <a:r>
              <a:rPr lang="en-US" sz="1600">
                <a:sym typeface="+mn-ea"/>
              </a:rPr>
              <a:t>Automated production line 12S / only, according to 8 hours a day, 250 working days a year. The annual output is 600,000pcs.</a:t>
            </a:r>
            <a:endParaRPr lang="en-US" sz="1600">
              <a:sym typeface="+mn-ea"/>
            </a:endParaRPr>
          </a:p>
          <a:p>
            <a:r>
              <a:rPr lang="en-US" sz="1600">
                <a:sym typeface="+mn-ea"/>
              </a:rPr>
              <a:t>Manual assembly 40S/pc, according to 8 hours a day, 250 working days a year. Annual output is 180,000 pcs.</a:t>
            </a:r>
            <a:endParaRPr lang="en-US" sz="1600">
              <a:sym typeface="+mn-ea"/>
            </a:endParaRPr>
          </a:p>
        </p:txBody>
      </p:sp>
      <p:pic>
        <p:nvPicPr>
          <p:cNvPr id="2" name="图片 1" descr="微信图片_20221118210029"/>
          <p:cNvPicPr>
            <a:picLocks noChangeAspect="1"/>
          </p:cNvPicPr>
          <p:nvPr/>
        </p:nvPicPr>
        <p:blipFill>
          <a:blip r:embed="rId6"/>
          <a:stretch>
            <a:fillRect/>
          </a:stretch>
        </p:blipFill>
        <p:spPr>
          <a:xfrm>
            <a:off x="9782175" y="60325"/>
            <a:ext cx="2303780" cy="6470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千图网-车内.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Rectangle 2"/>
          <p:cNvSpPr>
            <a:spLocks noChangeArrowheads="1"/>
          </p:cNvSpPr>
          <p:nvPr/>
        </p:nvSpPr>
        <p:spPr bwMode="auto">
          <a:xfrm>
            <a:off x="-1587" y="0"/>
            <a:ext cx="12192000" cy="6858000"/>
          </a:xfrm>
          <a:prstGeom prst="rect">
            <a:avLst/>
          </a:prstGeom>
          <a:solidFill>
            <a:schemeClr val="tx1">
              <a:lumMod val="85000"/>
              <a:lumOff val="15000"/>
              <a:alpha val="43137"/>
            </a:schemeClr>
          </a:solidFill>
          <a:ln>
            <a:noFill/>
          </a:ln>
        </p:spPr>
        <p:txBody>
          <a:bodyPr lIns="91430" tIns="45718" rIns="91430" bIns="4571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宋体" panose="02010600030101010101" pitchFamily="2" charset="-122"/>
              <a:sym typeface="Calibri" panose="020F0502020204030204" pitchFamily="34" charset="0"/>
            </a:endParaRPr>
          </a:p>
        </p:txBody>
      </p:sp>
      <p:sp>
        <p:nvSpPr>
          <p:cNvPr id="18436" name="平行四边形 5"/>
          <p:cNvSpPr/>
          <p:nvPr/>
        </p:nvSpPr>
        <p:spPr>
          <a:xfrm>
            <a:off x="2326640" y="-75247"/>
            <a:ext cx="7061200" cy="6858000"/>
          </a:xfrm>
          <a:prstGeom prst="parallelogram">
            <a:avLst>
              <a:gd name="adj" fmla="val 21245"/>
            </a:avLst>
          </a:prstGeom>
          <a:solidFill>
            <a:srgbClr val="F2F2F2">
              <a:alpha val="76862"/>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endParaRPr>
          </a:p>
        </p:txBody>
      </p:sp>
      <p:sp>
        <p:nvSpPr>
          <p:cNvPr id="18438" name="Oval 19"/>
          <p:cNvSpPr/>
          <p:nvPr>
            <p:custDataLst>
              <p:tags r:id="rId2"/>
            </p:custDataLst>
          </p:nvPr>
        </p:nvSpPr>
        <p:spPr>
          <a:xfrm>
            <a:off x="3684588" y="303053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2</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0" name="Oval 19"/>
          <p:cNvSpPr/>
          <p:nvPr>
            <p:custDataLst>
              <p:tags r:id="rId3"/>
            </p:custDataLst>
          </p:nvPr>
        </p:nvSpPr>
        <p:spPr>
          <a:xfrm>
            <a:off x="3562033" y="377856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3</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1" name="TextBox 1"/>
          <p:cNvSpPr/>
          <p:nvPr/>
        </p:nvSpPr>
        <p:spPr>
          <a:xfrm>
            <a:off x="7843838" y="735013"/>
            <a:ext cx="115252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Catalog</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18442" name="矩形 15"/>
          <p:cNvSpPr/>
          <p:nvPr>
            <p:custDataLst>
              <p:tags r:id="rId4"/>
            </p:custDataLst>
          </p:nvPr>
        </p:nvSpPr>
        <p:spPr>
          <a:xfrm>
            <a:off x="4370388" y="2214563"/>
            <a:ext cx="172212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TPMS Program Introduction</a:t>
            </a:r>
            <a:endParaRPr lang="en-US">
              <a:solidFill>
                <a:srgbClr val="404040"/>
              </a:solidFill>
              <a:latin typeface="微软雅黑" panose="020B0503020204020204" pitchFamily="34" charset="-122"/>
              <a:ea typeface="微软雅黑" panose="020B0503020204020204" pitchFamily="34" charset="-122"/>
            </a:endParaRPr>
          </a:p>
        </p:txBody>
      </p:sp>
      <p:sp>
        <p:nvSpPr>
          <p:cNvPr id="18443" name="矩形 16">
            <a:hlinkClick r:id="" action="ppaction://noaction"/>
          </p:cNvPr>
          <p:cNvSpPr/>
          <p:nvPr>
            <p:custDataLst>
              <p:tags r:id="rId5"/>
            </p:custDataLst>
          </p:nvPr>
        </p:nvSpPr>
        <p:spPr>
          <a:xfrm>
            <a:off x="4206875" y="2986088"/>
            <a:ext cx="1338808" cy="369328"/>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Receiver Controller</a:t>
            </a:r>
            <a:endParaRPr lang="en-US">
              <a:solidFill>
                <a:srgbClr val="404040"/>
              </a:solidFill>
              <a:latin typeface="微软雅黑" panose="020B0503020204020204" pitchFamily="34" charset="-122"/>
              <a:ea typeface="微软雅黑" panose="020B0503020204020204" pitchFamily="34" charset="-122"/>
            </a:endParaRPr>
          </a:p>
        </p:txBody>
      </p:sp>
      <p:sp>
        <p:nvSpPr>
          <p:cNvPr id="18444" name="矩形 17">
            <a:hlinkClick r:id="" action="ppaction://noaction"/>
          </p:cNvPr>
          <p:cNvSpPr/>
          <p:nvPr>
            <p:custDataLst>
              <p:tags r:id="rId6"/>
            </p:custDataLst>
          </p:nvPr>
        </p:nvSpPr>
        <p:spPr>
          <a:xfrm>
            <a:off x="4041775" y="3757613"/>
            <a:ext cx="178181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Tire Pressure Monitoring Sensor</a:t>
            </a:r>
            <a:endParaRPr lang="en-US">
              <a:solidFill>
                <a:srgbClr val="404040"/>
              </a:solidFill>
              <a:latin typeface="微软雅黑" panose="020B0503020204020204" pitchFamily="34" charset="-122"/>
              <a:ea typeface="微软雅黑" panose="020B0503020204020204" pitchFamily="34" charset="-122"/>
            </a:endParaRPr>
          </a:p>
        </p:txBody>
      </p:sp>
      <p:sp>
        <p:nvSpPr>
          <p:cNvPr id="18445" name="矩形 18">
            <a:hlinkClick r:id="" action="ppaction://noaction"/>
          </p:cNvPr>
          <p:cNvSpPr/>
          <p:nvPr>
            <p:custDataLst>
              <p:tags r:id="rId7"/>
            </p:custDataLst>
          </p:nvPr>
        </p:nvSpPr>
        <p:spPr>
          <a:xfrm>
            <a:off x="3894455" y="4526598"/>
            <a:ext cx="2076450" cy="367030"/>
          </a:xfrm>
          <a:prstGeom prst="rect">
            <a:avLst/>
          </a:prstGeom>
          <a:noFill/>
          <a:ln w="9525">
            <a:noFill/>
          </a:ln>
        </p:spPr>
        <p:txBody>
          <a:bodyPr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Mass Control</a:t>
            </a:r>
            <a:endParaRPr lang="en-US">
              <a:solidFill>
                <a:srgbClr val="404040"/>
              </a:solidFill>
              <a:latin typeface="微软雅黑" panose="020B0503020204020204" pitchFamily="34" charset="-122"/>
              <a:ea typeface="微软雅黑" panose="020B0503020204020204" pitchFamily="34" charset="-122"/>
            </a:endParaRPr>
          </a:p>
        </p:txBody>
      </p:sp>
      <p:sp>
        <p:nvSpPr>
          <p:cNvPr id="18446" name="幻灯片编号占位符 1"/>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2" name="Oval 19"/>
          <p:cNvSpPr/>
          <p:nvPr>
            <p:custDataLst>
              <p:tags r:id="rId8"/>
            </p:custDataLst>
          </p:nvPr>
        </p:nvSpPr>
        <p:spPr>
          <a:xfrm>
            <a:off x="3414713" y="456025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4</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矩形 18">
            <a:hlinkClick r:id="" action="ppaction://noaction"/>
          </p:cNvPr>
          <p:cNvSpPr/>
          <p:nvPr>
            <p:custDataLst>
              <p:tags r:id="rId9"/>
            </p:custDataLst>
          </p:nvPr>
        </p:nvSpPr>
        <p:spPr>
          <a:xfrm>
            <a:off x="3614420" y="5915343"/>
            <a:ext cx="2613660" cy="367030"/>
          </a:xfrm>
          <a:prstGeom prst="rect">
            <a:avLst/>
          </a:prstGeom>
          <a:noFill/>
          <a:ln w="9525">
            <a:noFill/>
          </a:ln>
        </p:spPr>
        <p:txBody>
          <a:bodyPr wrap="square" lIns="91430" tIns="45718" rIns="91430" bIns="45718">
            <a:spAutoFit/>
          </a:bodyPr>
          <a:lstStyle/>
          <a:p>
            <a:r>
              <a:rPr lang="en-US" dirty="0">
                <a:solidFill>
                  <a:srgbClr val="404040"/>
                </a:solidFill>
                <a:latin typeface="微软雅黑" panose="020B0503020204020204" pitchFamily="34" charset="-122"/>
                <a:ea typeface="微软雅黑" panose="020B0503020204020204" pitchFamily="34" charset="-122"/>
              </a:rPr>
              <a:t>Delivery Experience</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24583" name="Oval 19"/>
          <p:cNvSpPr/>
          <p:nvPr>
            <p:custDataLst>
              <p:tags r:id="rId10"/>
            </p:custDataLst>
          </p:nvPr>
        </p:nvSpPr>
        <p:spPr>
          <a:xfrm>
            <a:off x="3092768" y="5915343"/>
            <a:ext cx="322262" cy="320675"/>
          </a:xfrm>
          <a:prstGeom prst="ellipse">
            <a:avLst/>
          </a:prstGeom>
          <a:solidFill>
            <a:schemeClr val="accent1"/>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581" name="Oval 12"/>
          <p:cNvSpPr/>
          <p:nvPr>
            <p:custDataLst>
              <p:tags r:id="rId11"/>
            </p:custDataLst>
          </p:nvPr>
        </p:nvSpPr>
        <p:spPr>
          <a:xfrm>
            <a:off x="3884295" y="2259013"/>
            <a:ext cx="322263" cy="323850"/>
          </a:xfrm>
          <a:prstGeom prst="ellipse">
            <a:avLst/>
          </a:prstGeom>
          <a:solidFill>
            <a:srgbClr val="F8931D"/>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18">
            <a:hlinkClick r:id="" action="ppaction://noaction"/>
          </p:cNvPr>
          <p:cNvSpPr/>
          <p:nvPr>
            <p:custDataLst>
              <p:tags r:id="rId12"/>
            </p:custDataLst>
          </p:nvPr>
        </p:nvSpPr>
        <p:spPr>
          <a:xfrm>
            <a:off x="3747135" y="5039360"/>
            <a:ext cx="4187825" cy="868045"/>
          </a:xfrm>
          <a:prstGeom prst="rect">
            <a:avLst/>
          </a:prstGeom>
          <a:noFill/>
          <a:ln w="9525">
            <a:noFill/>
          </a:ln>
        </p:spPr>
        <p:txBody>
          <a:bodyPr wrap="square" lIns="91430" tIns="45718" rIns="91430" bIns="45718">
            <a:noAutofit/>
          </a:bodyPr>
          <a:lstStyle/>
          <a:p>
            <a:r>
              <a:rPr lang="en-US" dirty="0">
                <a:solidFill>
                  <a:srgbClr val="404040"/>
                </a:solidFill>
                <a:latin typeface="微软雅黑" panose="020B0503020204020204" pitchFamily="34" charset="-122"/>
                <a:ea typeface="微软雅黑" panose="020B0503020204020204" pitchFamily="34" charset="-122"/>
              </a:rPr>
              <a:t>Production capacity and automated production lines</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5" name="Oval 19"/>
          <p:cNvSpPr/>
          <p:nvPr>
            <p:custDataLst>
              <p:tags r:id="rId13"/>
            </p:custDataLst>
          </p:nvPr>
        </p:nvSpPr>
        <p:spPr>
          <a:xfrm>
            <a:off x="3240088" y="5298123"/>
            <a:ext cx="322262" cy="320675"/>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5</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6" name="图片 5" descr="微信图片_20221118210029"/>
          <p:cNvPicPr>
            <a:picLocks noChangeAspect="1"/>
          </p:cNvPicPr>
          <p:nvPr/>
        </p:nvPicPr>
        <p:blipFill>
          <a:blip r:embed="rId14"/>
          <a:stretch>
            <a:fillRect/>
          </a:stretch>
        </p:blipFill>
        <p:spPr>
          <a:xfrm>
            <a:off x="9782175" y="60325"/>
            <a:ext cx="2303780" cy="6470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图片 2"/>
          <p:cNvPicPr>
            <a:picLocks noChangeAspect="1"/>
          </p:cNvPicPr>
          <p:nvPr/>
        </p:nvPicPr>
        <p:blipFill>
          <a:blip r:embed="rId1"/>
          <a:stretch>
            <a:fillRect/>
          </a:stretch>
        </p:blipFill>
        <p:spPr>
          <a:xfrm>
            <a:off x="6332538" y="1739900"/>
            <a:ext cx="4678362" cy="2670175"/>
          </a:xfrm>
          <a:prstGeom prst="rect">
            <a:avLst/>
          </a:prstGeom>
          <a:noFill/>
          <a:ln w="9525">
            <a:noFill/>
          </a:ln>
        </p:spPr>
      </p:pic>
      <p:pic>
        <p:nvPicPr>
          <p:cNvPr id="58371" name="图片 1"/>
          <p:cNvPicPr>
            <a:picLocks noChangeAspect="1"/>
          </p:cNvPicPr>
          <p:nvPr/>
        </p:nvPicPr>
        <p:blipFill>
          <a:blip r:embed="rId2"/>
          <a:stretch>
            <a:fillRect/>
          </a:stretch>
        </p:blipFill>
        <p:spPr>
          <a:xfrm>
            <a:off x="1204913" y="1728788"/>
            <a:ext cx="4651375" cy="2665412"/>
          </a:xfrm>
          <a:prstGeom prst="rect">
            <a:avLst/>
          </a:prstGeom>
          <a:noFill/>
          <a:ln w="9525">
            <a:noFill/>
          </a:ln>
        </p:spPr>
      </p:pic>
      <p:sp>
        <p:nvSpPr>
          <p:cNvPr id="58372" name="Rectangle 15"/>
          <p:cNvSpPr/>
          <p:nvPr/>
        </p:nvSpPr>
        <p:spPr>
          <a:xfrm>
            <a:off x="1204913" y="4054475"/>
            <a:ext cx="4668837" cy="338138"/>
          </a:xfrm>
          <a:prstGeom prst="rect">
            <a:avLst/>
          </a:prstGeom>
          <a:solidFill>
            <a:srgbClr val="262626">
              <a:alpha val="79999"/>
            </a:srgbClr>
          </a:solidFill>
          <a:ln w="12700">
            <a:noFill/>
          </a:ln>
        </p:spPr>
        <p:txBody>
          <a:bodyPr lIns="68573" tIns="34290" rIns="68573" bIns="34290" anchor="ctr" anchorCtr="0"/>
          <a:lstStyle/>
          <a:p>
            <a:pPr algn="ctr" eaLnBrk="1" hangingPunct="1"/>
            <a:r>
              <a:rPr lang="en-US" sz="1500">
                <a:solidFill>
                  <a:srgbClr val="F2F2F2"/>
                </a:solidFill>
                <a:latin typeface="微软雅黑" panose="020B0503020204020204" pitchFamily="34" charset="-122"/>
                <a:ea typeface="微软雅黑" panose="020B0503020204020204" pitchFamily="34" charset="-122"/>
                <a:sym typeface="GeosansLight" pitchFamily="2" charset="0"/>
              </a:rPr>
              <a:t>FAW Sedan</a:t>
            </a:r>
            <a:endParaRPr lang="en-US" sz="1500">
              <a:solidFill>
                <a:srgbClr val="F2F2F2"/>
              </a:solidFill>
              <a:latin typeface="微软雅黑" panose="020B0503020204020204" pitchFamily="34" charset="-122"/>
              <a:ea typeface="微软雅黑" panose="020B0503020204020204" pitchFamily="34" charset="-122"/>
              <a:sym typeface="GeosansLight" pitchFamily="2" charset="0"/>
            </a:endParaRPr>
          </a:p>
        </p:txBody>
      </p:sp>
      <p:sp>
        <p:nvSpPr>
          <p:cNvPr id="58373" name="矩形 5"/>
          <p:cNvSpPr/>
          <p:nvPr/>
        </p:nvSpPr>
        <p:spPr>
          <a:xfrm>
            <a:off x="1219200" y="4792663"/>
            <a:ext cx="4637088" cy="638175"/>
          </a:xfrm>
          <a:prstGeom prst="rect">
            <a:avLst/>
          </a:prstGeom>
          <a:noFill/>
          <a:ln w="9525">
            <a:noFill/>
          </a:ln>
        </p:spPr>
        <p:txBody>
          <a:bodyPr lIns="91430" tIns="45718" rIns="91430" bIns="45718">
            <a:spAutoFit/>
          </a:bodyPr>
          <a:lstStyle/>
          <a:p>
            <a:pPr marL="284480" indent="-284480">
              <a:lnSpc>
                <a:spcPct val="120000"/>
              </a:lnSpc>
              <a:buClr>
                <a:schemeClr val="accent2"/>
              </a:buClr>
              <a:buFont typeface="Wingdings" panose="05000000000000000000" pitchFamily="2" charset="2"/>
              <a:buChar char="n"/>
            </a:pPr>
            <a:r>
              <a:rPr lang="en-US" sz="1500">
                <a:solidFill>
                  <a:srgbClr val="404040"/>
                </a:solidFill>
                <a:latin typeface="微软雅黑" panose="020B0503020204020204" pitchFamily="34" charset="-122"/>
                <a:ea typeface="微软雅黑" panose="020B0503020204020204" pitchFamily="34" charset="-122"/>
              </a:rPr>
              <a:t>FAW Sedan: B70, B50, B90, X80, X40, etc. Batch supply started in October, 2012</a:t>
            </a:r>
            <a:endParaRPr lang="en-US" sz="1500">
              <a:solidFill>
                <a:srgbClr val="404040"/>
              </a:solidFill>
              <a:latin typeface="微软雅黑" panose="020B0503020204020204" pitchFamily="34" charset="-122"/>
              <a:ea typeface="微软雅黑" panose="020B0503020204020204" pitchFamily="34" charset="-122"/>
            </a:endParaRPr>
          </a:p>
        </p:txBody>
      </p:sp>
      <p:sp>
        <p:nvSpPr>
          <p:cNvPr id="58374"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8" name="TextBox 1"/>
          <p:cNvSpPr>
            <a:spLocks noChangeArrowheads="1"/>
          </p:cNvSpPr>
          <p:nvPr/>
        </p:nvSpPr>
        <p:spPr bwMode="auto">
          <a:xfrm>
            <a:off x="1219200" y="230188"/>
            <a:ext cx="2166938" cy="646113"/>
          </a:xfrm>
          <a:prstGeom prst="rect">
            <a:avLst/>
          </a:prstGeom>
          <a:noFill/>
          <a:ln>
            <a:noFill/>
          </a:ln>
        </p:spPr>
        <p:txBody>
          <a:bodyPr wrap="none" lIns="91430" tIns="45718" rIns="91430" bIns="45718">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3600" b="0" i="0" u="none" strike="noStrike" cap="none" normalizeH="0" baseline="0" noProof="0">
                <a:ln>
                  <a:noFill/>
                </a:ln>
                <a:solidFill>
                  <a:srgbClr val="595959"/>
                </a:solidFill>
                <a:uLnTx/>
                <a:uFillTx/>
                <a:latin typeface="微软雅黑" panose="020B0503020204020204" pitchFamily="34" charset="-122"/>
                <a:ea typeface="微软雅黑" panose="020B0503020204020204" pitchFamily="34" charset="-122"/>
                <a:cs typeface="微软雅黑" panose="020B0503020204020204" pitchFamily="34" charset="-122"/>
                <a:sym typeface="GeosansLight" pitchFamily="2" charset="0"/>
              </a:rPr>
              <a:t>Successful Cases</a:t>
            </a:r>
            <a:endParaRPr kumimoji="0" lang="en-US" sz="3600" b="0" i="0" u="none" strike="noStrike" cap="none" normalizeH="0" baseline="0" noProof="0">
              <a:ln>
                <a:noFill/>
              </a:ln>
              <a:solidFill>
                <a:srgbClr val="595959"/>
              </a:solidFill>
              <a:uLnTx/>
              <a:uFillTx/>
              <a:latin typeface="微软雅黑" panose="020B0503020204020204" pitchFamily="34" charset="-122"/>
              <a:ea typeface="微软雅黑" panose="020B0503020204020204" pitchFamily="34" charset="-122"/>
              <a:cs typeface="微软雅黑" panose="020B0503020204020204" pitchFamily="34" charset="-122"/>
              <a:sym typeface="GeosansLight" pitchFamily="2" charset="0"/>
            </a:endParaRPr>
          </a:p>
        </p:txBody>
      </p:sp>
      <p:sp>
        <p:nvSpPr>
          <p:cNvPr id="58376"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Tire Pressure Monitoring System (TPMS)</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58377" name="Rectangle 15"/>
          <p:cNvSpPr/>
          <p:nvPr/>
        </p:nvSpPr>
        <p:spPr>
          <a:xfrm>
            <a:off x="6342063" y="4054475"/>
            <a:ext cx="4668837" cy="338138"/>
          </a:xfrm>
          <a:prstGeom prst="rect">
            <a:avLst/>
          </a:prstGeom>
          <a:solidFill>
            <a:srgbClr val="262626">
              <a:alpha val="79999"/>
            </a:srgbClr>
          </a:solidFill>
          <a:ln w="12700">
            <a:noFill/>
          </a:ln>
        </p:spPr>
        <p:txBody>
          <a:bodyPr lIns="68573" tIns="34290" rIns="68573" bIns="34290" anchor="ctr" anchorCtr="0"/>
          <a:lstStyle/>
          <a:p>
            <a:pPr algn="ctr" eaLnBrk="1" hangingPunct="1"/>
            <a:r>
              <a:rPr lang="en-US" sz="1500">
                <a:solidFill>
                  <a:srgbClr val="F2F2F2"/>
                </a:solidFill>
                <a:latin typeface="微软雅黑" panose="020B0503020204020204" pitchFamily="34" charset="-122"/>
                <a:ea typeface="微软雅黑" panose="020B0503020204020204" pitchFamily="34" charset="-122"/>
                <a:sym typeface="GeosansLight" pitchFamily="2" charset="0"/>
              </a:rPr>
              <a:t>Yangtze River Motors (Yige - G20 Conference Special Purpose Vehicle)</a:t>
            </a:r>
            <a:endParaRPr lang="en-US" sz="1500">
              <a:solidFill>
                <a:srgbClr val="F2F2F2"/>
              </a:solidFill>
              <a:latin typeface="微软雅黑" panose="020B0503020204020204" pitchFamily="34" charset="-122"/>
              <a:ea typeface="微软雅黑" panose="020B0503020204020204" pitchFamily="34" charset="-122"/>
              <a:sym typeface="GeosansLight" pitchFamily="2" charset="0"/>
            </a:endParaRPr>
          </a:p>
        </p:txBody>
      </p:sp>
      <p:sp>
        <p:nvSpPr>
          <p:cNvPr id="58378" name="文本框 12"/>
          <p:cNvSpPr txBox="1"/>
          <p:nvPr/>
        </p:nvSpPr>
        <p:spPr>
          <a:xfrm>
            <a:off x="9471025" y="5080000"/>
            <a:ext cx="184150" cy="384175"/>
          </a:xfrm>
          <a:prstGeom prst="rect">
            <a:avLst/>
          </a:prstGeom>
          <a:noFill/>
          <a:ln w="9525">
            <a:noFill/>
          </a:ln>
        </p:spPr>
        <p:txBody>
          <a:bodyPr wrap="none" lIns="91432" tIns="45718" rIns="91432" bIns="45718">
            <a:spAutoFit/>
          </a:bodyPr>
          <a:lstStyle/>
          <a:p>
            <a:endParaRPr lang="zh-CN" altLang="en-US" sz="1900" dirty="0">
              <a:latin typeface="Arial" panose="020B0604020202020204" pitchFamily="34" charset="0"/>
            </a:endParaRPr>
          </a:p>
        </p:txBody>
      </p:sp>
      <p:sp>
        <p:nvSpPr>
          <p:cNvPr id="58379" name="矩形 13"/>
          <p:cNvSpPr/>
          <p:nvPr/>
        </p:nvSpPr>
        <p:spPr>
          <a:xfrm>
            <a:off x="6373813" y="4792663"/>
            <a:ext cx="4637087" cy="914400"/>
          </a:xfrm>
          <a:prstGeom prst="rect">
            <a:avLst/>
          </a:prstGeom>
          <a:noFill/>
          <a:ln w="9525">
            <a:noFill/>
          </a:ln>
        </p:spPr>
        <p:txBody>
          <a:bodyPr lIns="91430" tIns="45718" rIns="91430" bIns="45718">
            <a:spAutoFit/>
          </a:bodyPr>
          <a:lstStyle/>
          <a:p>
            <a:pPr marL="284480" indent="-284480">
              <a:lnSpc>
                <a:spcPct val="120000"/>
              </a:lnSpc>
              <a:buClr>
                <a:schemeClr val="accent2"/>
              </a:buClr>
              <a:buFont typeface="Wingdings" panose="05000000000000000000" pitchFamily="2" charset="2"/>
              <a:buChar char="n"/>
            </a:pPr>
            <a:r>
              <a:rPr lang="en-US" sz="1500">
                <a:solidFill>
                  <a:srgbClr val="404040"/>
                </a:solidFill>
                <a:latin typeface="微软雅黑" panose="020B0503020204020204" pitchFamily="34" charset="-122"/>
                <a:ea typeface="微软雅黑" panose="020B0503020204020204" pitchFamily="34" charset="-122"/>
              </a:rPr>
              <a:t>Changjiang Auto JAS01 bus (simple design), 1 master, 1 slave two receivers, 6 transmitters. Ordered in March 2014, started small batch supply in July 2015, now bulk supply.</a:t>
            </a:r>
            <a:endParaRPr lang="en-US" sz="1500">
              <a:solidFill>
                <a:srgbClr val="404040"/>
              </a:solidFill>
              <a:latin typeface="微软雅黑" panose="020B0503020204020204" pitchFamily="34" charset="-122"/>
              <a:ea typeface="微软雅黑" panose="020B0503020204020204" pitchFamily="34" charset="-122"/>
            </a:endParaRPr>
          </a:p>
        </p:txBody>
      </p:sp>
      <p:pic>
        <p:nvPicPr>
          <p:cNvPr id="58381" name="图片 9"/>
          <p:cNvPicPr>
            <a:picLocks noChangeAspect="1"/>
          </p:cNvPicPr>
          <p:nvPr/>
        </p:nvPicPr>
        <p:blipFill>
          <a:blip r:embed="rId3"/>
          <a:stretch>
            <a:fillRect/>
          </a:stretch>
        </p:blipFill>
        <p:spPr>
          <a:xfrm>
            <a:off x="428625" y="312738"/>
            <a:ext cx="577850" cy="577850"/>
          </a:xfrm>
          <a:prstGeom prst="rect">
            <a:avLst/>
          </a:prstGeom>
          <a:noFill/>
          <a:ln w="9525">
            <a:noFill/>
          </a:ln>
        </p:spPr>
      </p:pic>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p:cNvPicPr>
          <p:nvPr/>
        </p:nvPicPr>
        <p:blipFill>
          <a:blip r:embed="rId1"/>
          <a:stretch>
            <a:fillRect/>
          </a:stretch>
        </p:blipFill>
        <p:spPr>
          <a:xfrm>
            <a:off x="1204913" y="1733550"/>
            <a:ext cx="4672012" cy="2636838"/>
          </a:xfrm>
          <a:prstGeom prst="rect">
            <a:avLst/>
          </a:prstGeom>
          <a:noFill/>
          <a:ln w="9525">
            <a:noFill/>
          </a:ln>
        </p:spPr>
      </p:pic>
      <p:sp>
        <p:nvSpPr>
          <p:cNvPr id="59395" name="Rectangle 15"/>
          <p:cNvSpPr/>
          <p:nvPr/>
        </p:nvSpPr>
        <p:spPr>
          <a:xfrm>
            <a:off x="1204913" y="4054475"/>
            <a:ext cx="4668837" cy="338138"/>
          </a:xfrm>
          <a:prstGeom prst="rect">
            <a:avLst/>
          </a:prstGeom>
          <a:solidFill>
            <a:srgbClr val="262626">
              <a:alpha val="79999"/>
            </a:srgbClr>
          </a:solidFill>
          <a:ln w="12700">
            <a:noFill/>
          </a:ln>
        </p:spPr>
        <p:txBody>
          <a:bodyPr lIns="68573" tIns="34290" rIns="68573" bIns="34290" anchor="ctr" anchorCtr="0"/>
          <a:lstStyle/>
          <a:p>
            <a:pPr algn="ctr" eaLnBrk="1" hangingPunct="1"/>
            <a:r>
              <a:rPr lang="en-US" sz="1500">
                <a:solidFill>
                  <a:srgbClr val="F2F2F2"/>
                </a:solidFill>
                <a:latin typeface="微软雅黑" panose="020B0503020204020204" pitchFamily="34" charset="-122"/>
                <a:ea typeface="微软雅黑" panose="020B0503020204020204" pitchFamily="34" charset="-122"/>
                <a:sym typeface="GeosansLight" pitchFamily="2" charset="0"/>
              </a:rPr>
              <a:t>Great Wall Huaguan EG11 electric sports car</a:t>
            </a:r>
            <a:endParaRPr lang="en-US" sz="1500">
              <a:solidFill>
                <a:srgbClr val="F2F2F2"/>
              </a:solidFill>
              <a:latin typeface="微软雅黑" panose="020B0503020204020204" pitchFamily="34" charset="-122"/>
              <a:ea typeface="微软雅黑" panose="020B0503020204020204" pitchFamily="34" charset="-122"/>
              <a:sym typeface="GeosansLight" pitchFamily="2" charset="0"/>
            </a:endParaRPr>
          </a:p>
        </p:txBody>
      </p:sp>
      <p:sp>
        <p:nvSpPr>
          <p:cNvPr id="59396" name="矩形 5"/>
          <p:cNvSpPr/>
          <p:nvPr/>
        </p:nvSpPr>
        <p:spPr>
          <a:xfrm>
            <a:off x="1219200" y="4792663"/>
            <a:ext cx="4637088" cy="638175"/>
          </a:xfrm>
          <a:prstGeom prst="rect">
            <a:avLst/>
          </a:prstGeom>
          <a:noFill/>
          <a:ln w="9525">
            <a:noFill/>
          </a:ln>
        </p:spPr>
        <p:txBody>
          <a:bodyPr lIns="91430" tIns="45718" rIns="91430" bIns="45718">
            <a:spAutoFit/>
          </a:bodyPr>
          <a:lstStyle/>
          <a:p>
            <a:pPr marL="284480" indent="-284480">
              <a:lnSpc>
                <a:spcPct val="120000"/>
              </a:lnSpc>
              <a:buClr>
                <a:schemeClr val="accent2"/>
              </a:buClr>
              <a:buFont typeface="Wingdings" panose="05000000000000000000" pitchFamily="2" charset="2"/>
              <a:buChar char="n"/>
            </a:pPr>
            <a:r>
              <a:rPr lang="en-US" sz="1500">
                <a:solidFill>
                  <a:srgbClr val="404040"/>
                </a:solidFill>
                <a:latin typeface="微软雅黑" panose="020B0503020204020204" pitchFamily="34" charset="-122"/>
                <a:ea typeface="微软雅黑" panose="020B0503020204020204" pitchFamily="34" charset="-122"/>
              </a:rPr>
              <a:t>Great Wall Huaguan EG11 electric sports car: ordered in August 2015 and supplied in small quantities in March 2017</a:t>
            </a:r>
            <a:endParaRPr lang="en-US" sz="1500">
              <a:solidFill>
                <a:srgbClr val="404040"/>
              </a:solidFill>
              <a:latin typeface="微软雅黑" panose="020B0503020204020204" pitchFamily="34" charset="-122"/>
              <a:ea typeface="微软雅黑" panose="020B0503020204020204" pitchFamily="34" charset="-122"/>
            </a:endParaRPr>
          </a:p>
        </p:txBody>
      </p:sp>
      <p:sp>
        <p:nvSpPr>
          <p:cNvPr id="59397"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59398"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Tire Pressure Monitoring System (TPMS)</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59399" name="图片 10"/>
          <p:cNvPicPr>
            <a:picLocks noChangeAspect="1"/>
          </p:cNvPicPr>
          <p:nvPr/>
        </p:nvPicPr>
        <p:blipFill>
          <a:blip r:embed="rId2"/>
          <a:srcRect t="12456"/>
          <a:stretch>
            <a:fillRect/>
          </a:stretch>
        </p:blipFill>
        <p:spPr>
          <a:xfrm>
            <a:off x="6357938" y="1728788"/>
            <a:ext cx="4652962" cy="2355850"/>
          </a:xfrm>
          <a:prstGeom prst="rect">
            <a:avLst/>
          </a:prstGeom>
          <a:noFill/>
          <a:ln w="9525">
            <a:noFill/>
          </a:ln>
        </p:spPr>
      </p:pic>
      <p:sp>
        <p:nvSpPr>
          <p:cNvPr id="59400" name="Rectangle 15"/>
          <p:cNvSpPr/>
          <p:nvPr/>
        </p:nvSpPr>
        <p:spPr>
          <a:xfrm>
            <a:off x="6342063" y="4054475"/>
            <a:ext cx="4668837" cy="338138"/>
          </a:xfrm>
          <a:prstGeom prst="rect">
            <a:avLst/>
          </a:prstGeom>
          <a:solidFill>
            <a:srgbClr val="262626">
              <a:alpha val="79999"/>
            </a:srgbClr>
          </a:solidFill>
          <a:ln w="12700">
            <a:noFill/>
          </a:ln>
        </p:spPr>
        <p:txBody>
          <a:bodyPr lIns="68573" tIns="34290" rIns="68573" bIns="34290" anchor="ctr" anchorCtr="0"/>
          <a:lstStyle/>
          <a:p>
            <a:pPr algn="ctr" eaLnBrk="1" hangingPunct="1"/>
            <a:r>
              <a:rPr lang="en-US" sz="1500">
                <a:solidFill>
                  <a:srgbClr val="F2F2F2"/>
                </a:solidFill>
                <a:latin typeface="微软雅黑" panose="020B0503020204020204" pitchFamily="34" charset="-122"/>
                <a:ea typeface="微软雅黑" panose="020B0503020204020204" pitchFamily="34" charset="-122"/>
                <a:sym typeface="GeosansLight" pitchFamily="2" charset="0"/>
              </a:rPr>
              <a:t>Jiangsu Dengda Electric Bus</a:t>
            </a:r>
            <a:endParaRPr lang="en-US" sz="1500">
              <a:solidFill>
                <a:srgbClr val="F2F2F2"/>
              </a:solidFill>
              <a:latin typeface="微软雅黑" panose="020B0503020204020204" pitchFamily="34" charset="-122"/>
              <a:ea typeface="微软雅黑" panose="020B0503020204020204" pitchFamily="34" charset="-122"/>
              <a:sym typeface="GeosansLight" pitchFamily="2" charset="0"/>
            </a:endParaRPr>
          </a:p>
        </p:txBody>
      </p:sp>
      <p:sp>
        <p:nvSpPr>
          <p:cNvPr id="59401" name="文本框 12"/>
          <p:cNvSpPr txBox="1"/>
          <p:nvPr/>
        </p:nvSpPr>
        <p:spPr>
          <a:xfrm>
            <a:off x="9471025" y="5080000"/>
            <a:ext cx="184150" cy="384175"/>
          </a:xfrm>
          <a:prstGeom prst="rect">
            <a:avLst/>
          </a:prstGeom>
          <a:noFill/>
          <a:ln w="9525">
            <a:noFill/>
          </a:ln>
        </p:spPr>
        <p:txBody>
          <a:bodyPr wrap="none" lIns="91432" tIns="45718" rIns="91432" bIns="45718">
            <a:spAutoFit/>
          </a:bodyPr>
          <a:lstStyle/>
          <a:p>
            <a:endParaRPr lang="zh-CN" altLang="en-US" sz="1900" dirty="0">
              <a:latin typeface="Arial" panose="020B0604020202020204" pitchFamily="34" charset="0"/>
            </a:endParaRPr>
          </a:p>
        </p:txBody>
      </p:sp>
      <p:sp>
        <p:nvSpPr>
          <p:cNvPr id="59402" name="矩形 13"/>
          <p:cNvSpPr/>
          <p:nvPr/>
        </p:nvSpPr>
        <p:spPr>
          <a:xfrm>
            <a:off x="6373813" y="4792663"/>
            <a:ext cx="4637087" cy="638175"/>
          </a:xfrm>
          <a:prstGeom prst="rect">
            <a:avLst/>
          </a:prstGeom>
          <a:noFill/>
          <a:ln w="9525">
            <a:noFill/>
          </a:ln>
        </p:spPr>
        <p:txBody>
          <a:bodyPr lIns="91430" tIns="45718" rIns="91430" bIns="45718">
            <a:spAutoFit/>
          </a:bodyPr>
          <a:lstStyle/>
          <a:p>
            <a:pPr marL="284480" indent="-284480">
              <a:lnSpc>
                <a:spcPct val="120000"/>
              </a:lnSpc>
              <a:buClr>
                <a:schemeClr val="accent2"/>
              </a:buClr>
              <a:buFont typeface="Wingdings" panose="05000000000000000000" pitchFamily="2" charset="2"/>
              <a:buChar char="n"/>
            </a:pPr>
            <a:r>
              <a:rPr lang="en-US" sz="1500">
                <a:solidFill>
                  <a:srgbClr val="404040"/>
                </a:solidFill>
                <a:latin typeface="微软雅黑" panose="020B0503020204020204" pitchFamily="34" charset="-122"/>
                <a:ea typeface="微软雅黑" panose="020B0503020204020204" pitchFamily="34" charset="-122"/>
              </a:rPr>
              <a:t>Jiangsu Dengda electric buses: ordered in September 2015 and supplied in small batch in June 2016</a:t>
            </a:r>
            <a:endParaRPr lang="en-US" sz="1500">
              <a:solidFill>
                <a:srgbClr val="404040"/>
              </a:solidFill>
              <a:latin typeface="微软雅黑" panose="020B0503020204020204" pitchFamily="34" charset="-122"/>
              <a:ea typeface="微软雅黑" panose="020B0503020204020204" pitchFamily="34" charset="-122"/>
            </a:endParaRPr>
          </a:p>
        </p:txBody>
      </p:sp>
      <p:pic>
        <p:nvPicPr>
          <p:cNvPr id="59404" name="图片 9"/>
          <p:cNvPicPr>
            <a:picLocks noChangeAspect="1"/>
          </p:cNvPicPr>
          <p:nvPr/>
        </p:nvPicPr>
        <p:blipFill>
          <a:blip r:embed="rId3"/>
          <a:stretch>
            <a:fillRect/>
          </a:stretch>
        </p:blipFill>
        <p:spPr>
          <a:xfrm>
            <a:off x="428625" y="312738"/>
            <a:ext cx="577850" cy="577850"/>
          </a:xfrm>
          <a:prstGeom prst="rect">
            <a:avLst/>
          </a:prstGeom>
          <a:noFill/>
          <a:ln w="9525">
            <a:noFill/>
          </a:ln>
        </p:spPr>
      </p:pic>
      <p:sp>
        <p:nvSpPr>
          <p:cNvPr id="15" name="TextBox 1"/>
          <p:cNvSpPr>
            <a:spLocks noChangeArrowheads="1"/>
          </p:cNvSpPr>
          <p:nvPr/>
        </p:nvSpPr>
        <p:spPr bwMode="auto">
          <a:xfrm>
            <a:off x="1219200" y="230188"/>
            <a:ext cx="2166938" cy="646113"/>
          </a:xfrm>
          <a:prstGeom prst="rect">
            <a:avLst/>
          </a:prstGeom>
          <a:noFill/>
          <a:ln>
            <a:noFill/>
          </a:ln>
        </p:spPr>
        <p:txBody>
          <a:bodyPr wrap="none" lIns="91430" tIns="45718" rIns="91430" bIns="45718">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3600" b="0" i="0" u="none" strike="noStrike" cap="none" normalizeH="0" baseline="0" noProof="0">
                <a:ln>
                  <a:noFill/>
                </a:ln>
                <a:solidFill>
                  <a:srgbClr val="595959"/>
                </a:solidFill>
                <a:uLnTx/>
                <a:uFillTx/>
                <a:latin typeface="微软雅黑" panose="020B0503020204020204" pitchFamily="34" charset="-122"/>
                <a:ea typeface="微软雅黑" panose="020B0503020204020204" pitchFamily="34" charset="-122"/>
                <a:cs typeface="微软雅黑" panose="020B0503020204020204" pitchFamily="34" charset="-122"/>
                <a:sym typeface="GeosansLight" pitchFamily="2" charset="0"/>
              </a:rPr>
              <a:t>Successful Cases</a:t>
            </a:r>
            <a:endParaRPr kumimoji="0" lang="en-US" sz="3600" b="0" i="0" u="none" strike="noStrike" cap="none" normalizeH="0" baseline="0" noProof="0">
              <a:ln>
                <a:noFill/>
              </a:ln>
              <a:solidFill>
                <a:srgbClr val="595959"/>
              </a:solidFill>
              <a:uLnTx/>
              <a:uFillTx/>
              <a:latin typeface="微软雅黑" panose="020B0503020204020204" pitchFamily="34" charset="-122"/>
              <a:ea typeface="微软雅黑" panose="020B0503020204020204" pitchFamily="34" charset="-122"/>
              <a:cs typeface="微软雅黑" panose="020B0503020204020204" pitchFamily="34" charset="-122"/>
              <a:sym typeface="GeosansLight" pitchFamily="2" charset="0"/>
            </a:endParaRPr>
          </a:p>
        </p:txBody>
      </p:sp>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17"/>
          <p:cNvPicPr>
            <a:picLocks noChangeAspect="1"/>
          </p:cNvPicPr>
          <p:nvPr/>
        </p:nvPicPr>
        <p:blipFill>
          <a:blip r:embed="rId1"/>
          <a:stretch>
            <a:fillRect/>
          </a:stretch>
        </p:blipFill>
        <p:spPr>
          <a:xfrm>
            <a:off x="1204913" y="1728788"/>
            <a:ext cx="4662487" cy="2689225"/>
          </a:xfrm>
          <a:prstGeom prst="rect">
            <a:avLst/>
          </a:prstGeom>
          <a:noFill/>
          <a:ln w="9525">
            <a:noFill/>
          </a:ln>
        </p:spPr>
      </p:pic>
      <p:pic>
        <p:nvPicPr>
          <p:cNvPr id="60419" name="图片 15"/>
          <p:cNvPicPr>
            <a:picLocks noChangeAspect="1"/>
          </p:cNvPicPr>
          <p:nvPr/>
        </p:nvPicPr>
        <p:blipFill>
          <a:blip r:embed="rId2"/>
          <a:stretch>
            <a:fillRect/>
          </a:stretch>
        </p:blipFill>
        <p:spPr>
          <a:xfrm>
            <a:off x="6350000" y="1728788"/>
            <a:ext cx="4660900" cy="2670175"/>
          </a:xfrm>
          <a:prstGeom prst="rect">
            <a:avLst/>
          </a:prstGeom>
          <a:noFill/>
          <a:ln w="9525">
            <a:noFill/>
          </a:ln>
        </p:spPr>
      </p:pic>
      <p:sp>
        <p:nvSpPr>
          <p:cNvPr id="60420" name="Rectangle 15"/>
          <p:cNvSpPr/>
          <p:nvPr/>
        </p:nvSpPr>
        <p:spPr>
          <a:xfrm>
            <a:off x="1204913" y="4054475"/>
            <a:ext cx="4668837" cy="338138"/>
          </a:xfrm>
          <a:prstGeom prst="rect">
            <a:avLst/>
          </a:prstGeom>
          <a:solidFill>
            <a:srgbClr val="262626">
              <a:alpha val="79999"/>
            </a:srgbClr>
          </a:solidFill>
          <a:ln w="12700">
            <a:noFill/>
          </a:ln>
        </p:spPr>
        <p:txBody>
          <a:bodyPr lIns="68573" tIns="34290" rIns="68573" bIns="34290" anchor="ctr" anchorCtr="0"/>
          <a:lstStyle/>
          <a:p>
            <a:pPr algn="ctr" eaLnBrk="1" hangingPunct="1"/>
            <a:r>
              <a:rPr lang="en-US" sz="1500">
                <a:solidFill>
                  <a:srgbClr val="F2F2F2"/>
                </a:solidFill>
                <a:latin typeface="微软雅黑" panose="020B0503020204020204" pitchFamily="34" charset="-122"/>
                <a:ea typeface="微软雅黑" panose="020B0503020204020204" pitchFamily="34" charset="-122"/>
                <a:sym typeface="GeosansLight" pitchFamily="2" charset="0"/>
              </a:rPr>
              <a:t>Sichuan Mustang</a:t>
            </a:r>
            <a:endParaRPr lang="en-US" sz="1500">
              <a:solidFill>
                <a:srgbClr val="F2F2F2"/>
              </a:solidFill>
              <a:latin typeface="微软雅黑" panose="020B0503020204020204" pitchFamily="34" charset="-122"/>
              <a:ea typeface="微软雅黑" panose="020B0503020204020204" pitchFamily="34" charset="-122"/>
              <a:sym typeface="GeosansLight" pitchFamily="2" charset="0"/>
            </a:endParaRPr>
          </a:p>
        </p:txBody>
      </p:sp>
      <p:sp>
        <p:nvSpPr>
          <p:cNvPr id="60421" name="矩形 5"/>
          <p:cNvSpPr/>
          <p:nvPr/>
        </p:nvSpPr>
        <p:spPr>
          <a:xfrm>
            <a:off x="1219200" y="4792663"/>
            <a:ext cx="4637088" cy="915987"/>
          </a:xfrm>
          <a:prstGeom prst="rect">
            <a:avLst/>
          </a:prstGeom>
          <a:noFill/>
          <a:ln w="9525">
            <a:noFill/>
          </a:ln>
        </p:spPr>
        <p:txBody>
          <a:bodyPr lIns="91430" tIns="45718" rIns="91430" bIns="45718">
            <a:spAutoFit/>
          </a:bodyPr>
          <a:lstStyle/>
          <a:p>
            <a:pPr marL="284480" indent="-284480">
              <a:lnSpc>
                <a:spcPct val="120000"/>
              </a:lnSpc>
              <a:buClr>
                <a:schemeClr val="accent2"/>
              </a:buClr>
              <a:buFont typeface="Wingdings" panose="05000000000000000000" pitchFamily="2" charset="2"/>
              <a:buChar char="n"/>
            </a:pPr>
            <a:r>
              <a:rPr lang="en-US" sz="1500">
                <a:solidFill>
                  <a:srgbClr val="404040"/>
                </a:solidFill>
                <a:latin typeface="微软雅黑" panose="020B0503020204020204" pitchFamily="34" charset="-122"/>
                <a:ea typeface="微软雅黑" panose="020B0503020204020204" pitchFamily="34" charset="-122"/>
              </a:rPr>
              <a:t>Sichuan Mustang: T70SUV. Ordered in June 2016, small batch supply started in November 2015 (Note: low-frequency wake-up tire pressure monitoring)</a:t>
            </a:r>
            <a:endParaRPr lang="en-US" sz="1500">
              <a:solidFill>
                <a:srgbClr val="404040"/>
              </a:solidFill>
              <a:latin typeface="微软雅黑" panose="020B0503020204020204" pitchFamily="34" charset="-122"/>
              <a:ea typeface="微软雅黑" panose="020B0503020204020204" pitchFamily="34" charset="-122"/>
            </a:endParaRPr>
          </a:p>
        </p:txBody>
      </p:sp>
      <p:sp>
        <p:nvSpPr>
          <p:cNvPr id="60422"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60423"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Tire Pressure Monitoring System (TPMS)</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60424" name="Rectangle 15"/>
          <p:cNvSpPr/>
          <p:nvPr/>
        </p:nvSpPr>
        <p:spPr>
          <a:xfrm>
            <a:off x="6342063" y="4054475"/>
            <a:ext cx="4668837" cy="338138"/>
          </a:xfrm>
          <a:prstGeom prst="rect">
            <a:avLst/>
          </a:prstGeom>
          <a:solidFill>
            <a:srgbClr val="262626">
              <a:alpha val="79999"/>
            </a:srgbClr>
          </a:solidFill>
          <a:ln w="12700">
            <a:noFill/>
          </a:ln>
        </p:spPr>
        <p:txBody>
          <a:bodyPr lIns="68573" tIns="34290" rIns="68573" bIns="34290" anchor="ctr" anchorCtr="0"/>
          <a:lstStyle/>
          <a:p>
            <a:pPr algn="ctr" eaLnBrk="1" hangingPunct="1"/>
            <a:r>
              <a:rPr lang="en-US" sz="1500">
                <a:solidFill>
                  <a:srgbClr val="F2F2F2"/>
                </a:solidFill>
                <a:latin typeface="微软雅黑" panose="020B0503020204020204" pitchFamily="34" charset="-122"/>
                <a:ea typeface="微软雅黑" panose="020B0503020204020204" pitchFamily="34" charset="-122"/>
                <a:sym typeface="GeosansLight" pitchFamily="2" charset="0"/>
              </a:rPr>
              <a:t>Qingdao Party A light rail train</a:t>
            </a:r>
            <a:endParaRPr lang="en-US" sz="1500">
              <a:solidFill>
                <a:srgbClr val="F2F2F2"/>
              </a:solidFill>
              <a:latin typeface="微软雅黑" panose="020B0503020204020204" pitchFamily="34" charset="-122"/>
              <a:ea typeface="微软雅黑" panose="020B0503020204020204" pitchFamily="34" charset="-122"/>
              <a:sym typeface="GeosansLight" pitchFamily="2" charset="0"/>
            </a:endParaRPr>
          </a:p>
        </p:txBody>
      </p:sp>
      <p:sp>
        <p:nvSpPr>
          <p:cNvPr id="60425" name="文本框 12"/>
          <p:cNvSpPr txBox="1"/>
          <p:nvPr/>
        </p:nvSpPr>
        <p:spPr>
          <a:xfrm>
            <a:off x="9471025" y="5080000"/>
            <a:ext cx="184150" cy="384175"/>
          </a:xfrm>
          <a:prstGeom prst="rect">
            <a:avLst/>
          </a:prstGeom>
          <a:noFill/>
          <a:ln w="9525">
            <a:noFill/>
          </a:ln>
        </p:spPr>
        <p:txBody>
          <a:bodyPr wrap="none" lIns="91432" tIns="45718" rIns="91432" bIns="45718">
            <a:spAutoFit/>
          </a:bodyPr>
          <a:lstStyle/>
          <a:p>
            <a:endParaRPr lang="zh-CN" altLang="en-US" sz="1900" dirty="0">
              <a:latin typeface="Arial" panose="020B0604020202020204" pitchFamily="34" charset="0"/>
            </a:endParaRPr>
          </a:p>
        </p:txBody>
      </p:sp>
      <p:sp>
        <p:nvSpPr>
          <p:cNvPr id="60426" name="矩形 13"/>
          <p:cNvSpPr/>
          <p:nvPr/>
        </p:nvSpPr>
        <p:spPr>
          <a:xfrm>
            <a:off x="6373813" y="4792663"/>
            <a:ext cx="4421187" cy="914400"/>
          </a:xfrm>
          <a:prstGeom prst="rect">
            <a:avLst/>
          </a:prstGeom>
          <a:noFill/>
          <a:ln w="9525">
            <a:noFill/>
          </a:ln>
        </p:spPr>
        <p:txBody>
          <a:bodyPr lIns="91430" tIns="45718" rIns="91430" bIns="45718">
            <a:spAutoFit/>
          </a:bodyPr>
          <a:lstStyle/>
          <a:p>
            <a:pPr marL="284480" indent="-284480">
              <a:lnSpc>
                <a:spcPct val="120000"/>
              </a:lnSpc>
              <a:buClr>
                <a:schemeClr val="accent2"/>
              </a:buClr>
              <a:buFont typeface="Wingdings" panose="05000000000000000000" pitchFamily="2" charset="2"/>
              <a:buChar char="n"/>
            </a:pPr>
            <a:r>
              <a:rPr lang="en-US" sz="1500">
                <a:solidFill>
                  <a:srgbClr val="404040"/>
                </a:solidFill>
                <a:latin typeface="微软雅黑" panose="020B0503020204020204" pitchFamily="34" charset="-122"/>
                <a:ea typeface="微软雅黑" panose="020B0503020204020204" pitchFamily="34" charset="-122"/>
              </a:rPr>
              <a:t>Qingdao Party A light rail train: 32 transmitters 16 receivers/train. Ordered in June, 2014, and started supplying in December, 2015. (Note: light rail train tire pressure monitoring)</a:t>
            </a:r>
            <a:endParaRPr lang="en-US" sz="1500">
              <a:solidFill>
                <a:srgbClr val="404040"/>
              </a:solidFill>
              <a:latin typeface="微软雅黑" panose="020B0503020204020204" pitchFamily="34" charset="-122"/>
              <a:ea typeface="微软雅黑" panose="020B0503020204020204" pitchFamily="34" charset="-122"/>
            </a:endParaRPr>
          </a:p>
        </p:txBody>
      </p:sp>
      <p:pic>
        <p:nvPicPr>
          <p:cNvPr id="60428" name="图片 9"/>
          <p:cNvPicPr>
            <a:picLocks noChangeAspect="1"/>
          </p:cNvPicPr>
          <p:nvPr/>
        </p:nvPicPr>
        <p:blipFill>
          <a:blip r:embed="rId3"/>
          <a:stretch>
            <a:fillRect/>
          </a:stretch>
        </p:blipFill>
        <p:spPr>
          <a:xfrm>
            <a:off x="428625" y="312738"/>
            <a:ext cx="577850" cy="577850"/>
          </a:xfrm>
          <a:prstGeom prst="rect">
            <a:avLst/>
          </a:prstGeom>
          <a:noFill/>
          <a:ln w="9525">
            <a:noFill/>
          </a:ln>
        </p:spPr>
      </p:pic>
      <p:sp>
        <p:nvSpPr>
          <p:cNvPr id="15" name="TextBox 1"/>
          <p:cNvSpPr>
            <a:spLocks noChangeArrowheads="1"/>
          </p:cNvSpPr>
          <p:nvPr/>
        </p:nvSpPr>
        <p:spPr bwMode="auto">
          <a:xfrm>
            <a:off x="1219200" y="230188"/>
            <a:ext cx="2166938" cy="646113"/>
          </a:xfrm>
          <a:prstGeom prst="rect">
            <a:avLst/>
          </a:prstGeom>
          <a:noFill/>
          <a:ln>
            <a:noFill/>
          </a:ln>
        </p:spPr>
        <p:txBody>
          <a:bodyPr wrap="none" lIns="91430" tIns="45718" rIns="91430" bIns="45718">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3600" b="0" i="0" u="none" strike="noStrike" cap="none" normalizeH="0" baseline="0" noProof="0">
                <a:ln>
                  <a:noFill/>
                </a:ln>
                <a:solidFill>
                  <a:srgbClr val="595959"/>
                </a:solidFill>
                <a:uLnTx/>
                <a:uFillTx/>
                <a:latin typeface="微软雅黑" panose="020B0503020204020204" pitchFamily="34" charset="-122"/>
                <a:ea typeface="微软雅黑" panose="020B0503020204020204" pitchFamily="34" charset="-122"/>
                <a:cs typeface="微软雅黑" panose="020B0503020204020204" pitchFamily="34" charset="-122"/>
                <a:sym typeface="GeosansLight" pitchFamily="2" charset="0"/>
              </a:rPr>
              <a:t>Successful Cases</a:t>
            </a:r>
            <a:endParaRPr kumimoji="0" lang="en-US" sz="3600" b="0" i="0" u="none" strike="noStrike" cap="none" normalizeH="0" baseline="0" noProof="0">
              <a:ln>
                <a:noFill/>
              </a:ln>
              <a:solidFill>
                <a:srgbClr val="595959"/>
              </a:solidFill>
              <a:uLnTx/>
              <a:uFillTx/>
              <a:latin typeface="微软雅黑" panose="020B0503020204020204" pitchFamily="34" charset="-122"/>
              <a:ea typeface="微软雅黑" panose="020B0503020204020204" pitchFamily="34" charset="-122"/>
              <a:cs typeface="微软雅黑" panose="020B0503020204020204" pitchFamily="34" charset="-122"/>
              <a:sym typeface="GeosansLight" pitchFamily="2" charset="0"/>
            </a:endParaRPr>
          </a:p>
        </p:txBody>
      </p:sp>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bwMode="auto">
          <a:xfrm>
            <a:off x="8840788" y="1930400"/>
            <a:ext cx="2538412" cy="33353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lIns="91434" tIns="45718" rIns="91434" bIns="45718"/>
          <a:lstStyle/>
          <a:p>
            <a:pPr eaLnBrk="1" hangingPunct="1">
              <a:buFont typeface="Arial" panose="020B0604020202020204" pitchFamily="34" charset="0"/>
              <a:buNone/>
              <a:defRPr/>
            </a:pPr>
            <a:endParaRPr lang="zh-CN" altLang="en-US">
              <a:cs typeface="宋体" panose="02010600030101010101" pitchFamily="2" charset="-122"/>
            </a:endParaRPr>
          </a:p>
        </p:txBody>
      </p:sp>
      <p:sp>
        <p:nvSpPr>
          <p:cNvPr id="86" name="矩形 85"/>
          <p:cNvSpPr/>
          <p:nvPr/>
        </p:nvSpPr>
        <p:spPr bwMode="auto">
          <a:xfrm>
            <a:off x="3522663" y="1930400"/>
            <a:ext cx="2540000" cy="33353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lIns="91434" tIns="45718" rIns="91434" bIns="45718"/>
          <a:lstStyle/>
          <a:p>
            <a:pPr eaLnBrk="1" hangingPunct="1">
              <a:buFont typeface="Arial" panose="020B0604020202020204" pitchFamily="34" charset="0"/>
              <a:buNone/>
              <a:defRPr/>
            </a:pPr>
            <a:endParaRPr lang="zh-CN" altLang="en-US">
              <a:cs typeface="宋体" panose="02010600030101010101" pitchFamily="2" charset="-122"/>
            </a:endParaRPr>
          </a:p>
        </p:txBody>
      </p:sp>
      <p:sp>
        <p:nvSpPr>
          <p:cNvPr id="22532" name="矩形 84"/>
          <p:cNvSpPr>
            <a:spLocks noChangeArrowheads="1"/>
          </p:cNvSpPr>
          <p:nvPr/>
        </p:nvSpPr>
        <p:spPr bwMode="auto">
          <a:xfrm>
            <a:off x="6199188" y="1930400"/>
            <a:ext cx="2538412" cy="3335338"/>
          </a:xfrm>
          <a:prstGeom prst="rect">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4" tIns="45718" rIns="91434" bIns="4571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533" name="矩形 26"/>
          <p:cNvSpPr>
            <a:spLocks noChangeArrowheads="1"/>
          </p:cNvSpPr>
          <p:nvPr/>
        </p:nvSpPr>
        <p:spPr bwMode="auto">
          <a:xfrm>
            <a:off x="847725" y="1930400"/>
            <a:ext cx="2538413" cy="3335338"/>
          </a:xfrm>
          <a:prstGeom prst="rect">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4" tIns="45718" rIns="91434" bIns="4571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534" name="Oval 7"/>
          <p:cNvSpPr>
            <a:spLocks noChangeArrowheads="1"/>
          </p:cNvSpPr>
          <p:nvPr/>
        </p:nvSpPr>
        <p:spPr bwMode="auto">
          <a:xfrm>
            <a:off x="263525" y="142875"/>
            <a:ext cx="877888" cy="877888"/>
          </a:xfrm>
          <a:prstGeom prst="ellipse">
            <a:avLst/>
          </a:prstGeom>
          <a:noFill/>
          <a:ln w="6350">
            <a:solidFill>
              <a:srgbClr val="A5A5A5"/>
            </a:solidFill>
            <a:bevel/>
          </a:ln>
          <a:extLst>
            <a:ext uri="{909E8E84-426E-40DD-AFC4-6F175D3DCCD1}">
              <a14:hiddenFill xmlns:a14="http://schemas.microsoft.com/office/drawing/2010/main">
                <a:solidFill>
                  <a:srgbClr val="FFFFFF"/>
                </a:solidFill>
              </a14:hiddenFill>
            </a:ext>
          </a:extLst>
        </p:spPr>
        <p:txBody>
          <a:bodyPr lIns="91430" tIns="45718" rIns="91430" bIns="4571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800">
              <a:solidFill>
                <a:srgbClr val="7F7F7F"/>
              </a:solidFill>
              <a:latin typeface="Calibri" panose="020F0502020204030204" pitchFamily="34" charset="0"/>
              <a:sym typeface="Calibri" panose="020F0502020204030204" pitchFamily="34" charset="0"/>
            </a:endParaRPr>
          </a:p>
        </p:txBody>
      </p:sp>
      <p:sp>
        <p:nvSpPr>
          <p:cNvPr id="22535" name="TextBox 1"/>
          <p:cNvSpPr>
            <a:spLocks noChangeArrowheads="1"/>
          </p:cNvSpPr>
          <p:nvPr/>
        </p:nvSpPr>
        <p:spPr bwMode="auto">
          <a:xfrm>
            <a:off x="1219200" y="230188"/>
            <a:ext cx="3179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sz="3600">
                <a:solidFill>
                  <a:srgbClr val="595959"/>
                </a:solidFill>
                <a:latin typeface="微软雅黑" panose="020B0503020204020204" pitchFamily="34" charset="-122"/>
                <a:ea typeface="微软雅黑" panose="020B0503020204020204" pitchFamily="34" charset="-122"/>
                <a:sym typeface="GeosansLight" pitchFamily="2" charset="0"/>
              </a:rPr>
              <a:t>Three Ace Products</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22536" name="Rectangle 4"/>
          <p:cNvSpPr>
            <a:spLocks noChangeArrowheads="1"/>
          </p:cNvSpPr>
          <p:nvPr/>
        </p:nvSpPr>
        <p:spPr bwMode="auto">
          <a:xfrm>
            <a:off x="1219200" y="1063625"/>
            <a:ext cx="74612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System Composition Program</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2537" name="幻灯片编号占位符 1"/>
          <p:cNvSpPr>
            <a:spLocks noGrp="1"/>
          </p:cNvSpPr>
          <p:nvPr>
            <p:ph type="sldNum" sz="quarter" idx="12"/>
          </p:nvPr>
        </p:nvSpPr>
        <p:spPr bwMode="auto">
          <a:xfrm>
            <a:off x="9180513"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8" rIns="91430" bIns="45718"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A6A6A6"/>
                </a:solidFill>
                <a:latin typeface="微软雅黑" panose="020B0503020204020204" pitchFamily="34" charset="-122"/>
                <a:ea typeface="微软雅黑" panose="020B0503020204020204" pitchFamily="34" charset="-122"/>
                <a:cs typeface="+mn-cs"/>
              </a:defRPr>
            </a:lvl1pPr>
            <a:lvl2pPr marL="4527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099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671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4355" indent="19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7F28B2F1-9434-478D-9B33-2331669AEED3}" type="slidenum">
              <a:rPr lang="zh-CN" altLang="en-US" smtClean="0"/>
            </a:fld>
            <a:endParaRPr lang="zh-CN" altLang="en-US"/>
          </a:p>
        </p:txBody>
      </p:sp>
      <p:pic>
        <p:nvPicPr>
          <p:cNvPr id="22538" name="对象 1"/>
          <p:cNvPicPr>
            <a:picLocks noChangeArrowheads="1"/>
          </p:cNvPicPr>
          <p:nvPr/>
        </p:nvPicPr>
        <p:blipFill>
          <a:blip r:embed="rId1"/>
          <a:srcRect t="-186" b="-743"/>
          <a:stretch>
            <a:fillRect/>
          </a:stretch>
        </p:blipFill>
        <p:spPr bwMode="auto">
          <a:xfrm>
            <a:off x="849313" y="2203450"/>
            <a:ext cx="25209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9" name="组 12"/>
          <p:cNvGrpSpPr/>
          <p:nvPr/>
        </p:nvGrpSpPr>
        <p:grpSpPr bwMode="auto">
          <a:xfrm>
            <a:off x="3657602" y="2231250"/>
            <a:ext cx="2066924" cy="2737624"/>
            <a:chOff x="3386742" y="2198009"/>
            <a:chExt cx="2067052" cy="2736645"/>
          </a:xfrm>
        </p:grpSpPr>
        <p:sp>
          <p:nvSpPr>
            <p:cNvPr id="34" name="TextBox 7"/>
            <p:cNvSpPr txBox="1"/>
            <p:nvPr/>
          </p:nvSpPr>
          <p:spPr>
            <a:xfrm>
              <a:off x="4280559" y="2795469"/>
              <a:ext cx="1173235" cy="323734"/>
            </a:xfrm>
            <a:prstGeom prst="rect">
              <a:avLst/>
            </a:prstGeom>
            <a:solidFill>
              <a:schemeClr val="bg1"/>
            </a:solidFill>
            <a:ln w="12700" cmpd="sng">
              <a:solidFill>
                <a:schemeClr val="bg1">
                  <a:lumMod val="85000"/>
                </a:schemeClr>
              </a:solidFill>
            </a:ln>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a:solidFill>
                    <a:srgbClr val="404040"/>
                  </a:solidFill>
                  <a:latin typeface="微软雅黑" panose="020B0503020204020204" pitchFamily="34" charset="-122"/>
                  <a:ea typeface="微软雅黑" panose="020B0503020204020204" pitchFamily="34" charset="-122"/>
                </a:rPr>
                <a:t>Sensor</a:t>
              </a:r>
              <a:endParaRPr kumimoji="0" lang="en-US" sz="1500">
                <a:solidFill>
                  <a:srgbClr val="404040"/>
                </a:solidFill>
                <a:latin typeface="微软雅黑" panose="020B0503020204020204" pitchFamily="34" charset="-122"/>
                <a:ea typeface="微软雅黑" panose="020B0503020204020204" pitchFamily="34" charset="-122"/>
              </a:endParaRPr>
            </a:p>
          </p:txBody>
        </p:sp>
        <p:sp>
          <p:nvSpPr>
            <p:cNvPr id="35" name="TextBox 8"/>
            <p:cNvSpPr txBox="1"/>
            <p:nvPr/>
          </p:nvSpPr>
          <p:spPr>
            <a:xfrm>
              <a:off x="4280559" y="3401677"/>
              <a:ext cx="1173235" cy="323734"/>
            </a:xfrm>
            <a:prstGeom prst="rect">
              <a:avLst/>
            </a:prstGeom>
            <a:solidFill>
              <a:schemeClr val="bg1"/>
            </a:solidFill>
            <a:ln w="12700" cmpd="sng">
              <a:solidFill>
                <a:schemeClr val="bg1">
                  <a:lumMod val="85000"/>
                </a:schemeClr>
              </a:solidFill>
            </a:ln>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1500" dirty="0">
                  <a:solidFill>
                    <a:srgbClr val="404040"/>
                  </a:solidFill>
                  <a:latin typeface="微软雅黑" panose="020B0503020204020204" pitchFamily="34" charset="-122"/>
                  <a:ea typeface="微软雅黑" panose="020B0503020204020204" pitchFamily="34" charset="-122"/>
                </a:rPr>
                <a:t>Receiver Controller</a:t>
              </a:r>
              <a:endParaRPr lang="en-US" sz="1500" dirty="0">
                <a:solidFill>
                  <a:srgbClr val="404040"/>
                </a:solidFill>
                <a:latin typeface="微软雅黑" panose="020B0503020204020204" pitchFamily="34" charset="-122"/>
                <a:ea typeface="微软雅黑" panose="020B0503020204020204" pitchFamily="34" charset="-122"/>
              </a:endParaRPr>
            </a:p>
          </p:txBody>
        </p:sp>
        <p:cxnSp>
          <p:nvCxnSpPr>
            <p:cNvPr id="36" name="肘形连接符 35"/>
            <p:cNvCxnSpPr>
              <a:stCxn id="38" idx="2"/>
              <a:endCxn id="35" idx="1"/>
            </p:cNvCxnSpPr>
            <p:nvPr/>
          </p:nvCxnSpPr>
          <p:spPr>
            <a:xfrm rot="16200000" flipH="1">
              <a:off x="3773481" y="3056466"/>
              <a:ext cx="811736" cy="202420"/>
            </a:xfrm>
            <a:prstGeom prst="bentConnector2">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38" idx="2"/>
              <a:endCxn id="34" idx="1"/>
            </p:cNvCxnSpPr>
            <p:nvPr/>
          </p:nvCxnSpPr>
          <p:spPr>
            <a:xfrm rot="16200000" flipH="1">
              <a:off x="4076586" y="2753362"/>
              <a:ext cx="205527" cy="202420"/>
            </a:xfrm>
            <a:prstGeom prst="bentConnector2">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17"/>
            <p:cNvSpPr txBox="1"/>
            <p:nvPr/>
          </p:nvSpPr>
          <p:spPr>
            <a:xfrm>
              <a:off x="3386742" y="2198009"/>
              <a:ext cx="1382796" cy="553800"/>
            </a:xfrm>
            <a:prstGeom prst="rect">
              <a:avLst/>
            </a:prstGeom>
            <a:solidFill>
              <a:schemeClr val="bg1"/>
            </a:solidFill>
            <a:ln w="12700" cmpd="sng">
              <a:solidFill>
                <a:schemeClr val="bg1">
                  <a:lumMod val="85000"/>
                </a:schemeClr>
              </a:solidFill>
            </a:ln>
          </p:spPr>
          <p:txBody>
            <a:bodyPr wrap="square" anchor="ct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dirty="0">
                  <a:solidFill>
                    <a:srgbClr val="404040"/>
                  </a:solidFill>
                  <a:latin typeface="微软雅黑" panose="020B0503020204020204" pitchFamily="34" charset="-122"/>
                  <a:ea typeface="微软雅黑" panose="020B0503020204020204" pitchFamily="34" charset="-122"/>
                </a:rPr>
                <a:t>Unidirectional system</a:t>
              </a:r>
              <a:endParaRPr kumimoji="0" lang="en-US" sz="1500" dirty="0">
                <a:solidFill>
                  <a:srgbClr val="404040"/>
                </a:solidFill>
                <a:latin typeface="微软雅黑" panose="020B0503020204020204" pitchFamily="34" charset="-122"/>
                <a:ea typeface="微软雅黑" panose="020B0503020204020204" pitchFamily="34" charset="-122"/>
              </a:endParaRPr>
            </a:p>
          </p:txBody>
        </p:sp>
        <p:sp>
          <p:nvSpPr>
            <p:cNvPr id="39" name="TextBox 18"/>
            <p:cNvSpPr txBox="1"/>
            <p:nvPr/>
          </p:nvSpPr>
          <p:spPr>
            <a:xfrm>
              <a:off x="4277384" y="3996778"/>
              <a:ext cx="1171648" cy="323734"/>
            </a:xfrm>
            <a:prstGeom prst="rect">
              <a:avLst/>
            </a:prstGeom>
            <a:solidFill>
              <a:schemeClr val="bg1"/>
            </a:solidFill>
            <a:ln w="12700" cmpd="sng">
              <a:solidFill>
                <a:schemeClr val="bg1">
                  <a:lumMod val="85000"/>
                </a:schemeClr>
              </a:solidFill>
            </a:ln>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a:solidFill>
                    <a:srgbClr val="404040"/>
                  </a:solidFill>
                  <a:latin typeface="微软雅黑" panose="020B0503020204020204" pitchFamily="34" charset="-122"/>
                  <a:ea typeface="微软雅黑" panose="020B0503020204020204" pitchFamily="34" charset="-122"/>
                </a:rPr>
                <a:t>K-LINE</a:t>
              </a:r>
              <a:endParaRPr kumimoji="0" lang="en-US" sz="1500">
                <a:solidFill>
                  <a:srgbClr val="404040"/>
                </a:solidFill>
                <a:latin typeface="微软雅黑" panose="020B0503020204020204" pitchFamily="34" charset="-122"/>
                <a:ea typeface="微软雅黑" panose="020B0503020204020204" pitchFamily="34" charset="-122"/>
              </a:endParaRPr>
            </a:p>
          </p:txBody>
        </p:sp>
        <p:sp>
          <p:nvSpPr>
            <p:cNvPr id="40" name="TextBox 19"/>
            <p:cNvSpPr txBox="1"/>
            <p:nvPr/>
          </p:nvSpPr>
          <p:spPr>
            <a:xfrm>
              <a:off x="4277384" y="4610920"/>
              <a:ext cx="1171648" cy="323734"/>
            </a:xfrm>
            <a:prstGeom prst="rect">
              <a:avLst/>
            </a:prstGeom>
            <a:solidFill>
              <a:schemeClr val="bg1"/>
            </a:solidFill>
            <a:ln w="12700" cmpd="sng">
              <a:solidFill>
                <a:schemeClr val="bg1">
                  <a:lumMod val="85000"/>
                </a:schemeClr>
              </a:solidFill>
            </a:ln>
          </p:spPr>
          <p:txBody>
            <a:bodyPr>
              <a:spAutoFit/>
            </a:bodyPr>
            <a:lstStyle/>
            <a:p>
              <a:pPr algn="ctr">
                <a:defRPr/>
              </a:pPr>
              <a:r>
                <a:rPr lang="en-US" sz="1500">
                  <a:solidFill>
                    <a:srgbClr val="404040"/>
                  </a:solidFill>
                  <a:latin typeface="微软雅黑" panose="020B0503020204020204" pitchFamily="34" charset="-122"/>
                  <a:ea typeface="微软雅黑" panose="020B0503020204020204" pitchFamily="34" charset="-122"/>
                  <a:cs typeface="宋体" panose="02010600030101010101" pitchFamily="2" charset="-122"/>
                </a:rPr>
                <a:t>CAN bus</a:t>
              </a:r>
              <a:endParaRPr lang="en-US" sz="1500">
                <a:solidFill>
                  <a:srgbClr val="404040"/>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7" name="肘形连接符 6"/>
            <p:cNvCxnSpPr>
              <a:stCxn id="35" idx="3"/>
              <a:endCxn id="39" idx="3"/>
            </p:cNvCxnSpPr>
            <p:nvPr/>
          </p:nvCxnSpPr>
          <p:spPr bwMode="auto">
            <a:xfrm flipH="1">
              <a:off x="5449032" y="3563545"/>
              <a:ext cx="4762" cy="595100"/>
            </a:xfrm>
            <a:prstGeom prst="bentConnector3">
              <a:avLst>
                <a:gd name="adj1" fmla="val -4801512"/>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35" idx="3"/>
              <a:endCxn id="40" idx="3"/>
            </p:cNvCxnSpPr>
            <p:nvPr/>
          </p:nvCxnSpPr>
          <p:spPr bwMode="auto">
            <a:xfrm flipH="1">
              <a:off x="5449032" y="3563545"/>
              <a:ext cx="4762" cy="1209242"/>
            </a:xfrm>
            <a:prstGeom prst="bentConnector3">
              <a:avLst>
                <a:gd name="adj1" fmla="val -4801512"/>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grpSp>
      <p:grpSp>
        <p:nvGrpSpPr>
          <p:cNvPr id="22540" name="组 25"/>
          <p:cNvGrpSpPr/>
          <p:nvPr/>
        </p:nvGrpSpPr>
        <p:grpSpPr bwMode="auto">
          <a:xfrm>
            <a:off x="8956676" y="2231251"/>
            <a:ext cx="2076450" cy="3074170"/>
            <a:chOff x="8719065" y="2231875"/>
            <a:chExt cx="2077404" cy="3073069"/>
          </a:xfrm>
        </p:grpSpPr>
        <p:sp>
          <p:nvSpPr>
            <p:cNvPr id="63" name="TextBox 7"/>
            <p:cNvSpPr txBox="1"/>
            <p:nvPr/>
          </p:nvSpPr>
          <p:spPr>
            <a:xfrm>
              <a:off x="9614826" y="2829335"/>
              <a:ext cx="1173702" cy="323734"/>
            </a:xfrm>
            <a:prstGeom prst="rect">
              <a:avLst/>
            </a:prstGeom>
            <a:solidFill>
              <a:schemeClr val="bg1"/>
            </a:solidFill>
            <a:ln w="12700" cmpd="sng">
              <a:solidFill>
                <a:schemeClr val="bg1">
                  <a:lumMod val="85000"/>
                </a:schemeClr>
              </a:solidFill>
            </a:ln>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a:solidFill>
                    <a:srgbClr val="404040"/>
                  </a:solidFill>
                  <a:latin typeface="微软雅黑" panose="020B0503020204020204" pitchFamily="34" charset="-122"/>
                  <a:ea typeface="微软雅黑" panose="020B0503020204020204" pitchFamily="34" charset="-122"/>
                </a:rPr>
                <a:t>Sensors</a:t>
              </a:r>
              <a:endParaRPr kumimoji="0" lang="en-US" sz="1500">
                <a:solidFill>
                  <a:srgbClr val="404040"/>
                </a:solidFill>
                <a:latin typeface="微软雅黑" panose="020B0503020204020204" pitchFamily="34" charset="-122"/>
                <a:ea typeface="微软雅黑" panose="020B0503020204020204" pitchFamily="34" charset="-122"/>
              </a:endParaRPr>
            </a:p>
          </p:txBody>
        </p:sp>
        <p:sp>
          <p:nvSpPr>
            <p:cNvPr id="64" name="TextBox 8"/>
            <p:cNvSpPr txBox="1"/>
            <p:nvPr/>
          </p:nvSpPr>
          <p:spPr>
            <a:xfrm>
              <a:off x="9614826" y="3249873"/>
              <a:ext cx="1173702" cy="323734"/>
            </a:xfrm>
            <a:prstGeom prst="rect">
              <a:avLst/>
            </a:prstGeom>
            <a:solidFill>
              <a:schemeClr val="bg1"/>
            </a:solidFill>
            <a:ln w="12700" cmpd="sng">
              <a:solidFill>
                <a:schemeClr val="bg1">
                  <a:lumMod val="85000"/>
                </a:schemeClr>
              </a:solidFill>
            </a:ln>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1500">
                  <a:solidFill>
                    <a:srgbClr val="404040"/>
                  </a:solidFill>
                  <a:latin typeface="微软雅黑" panose="020B0503020204020204" pitchFamily="34" charset="-122"/>
                  <a:ea typeface="微软雅黑" panose="020B0503020204020204" pitchFamily="34" charset="-122"/>
                </a:rPr>
                <a:t>Receiver Controller</a:t>
              </a:r>
              <a:endParaRPr lang="en-US" sz="1500">
                <a:solidFill>
                  <a:srgbClr val="404040"/>
                </a:solidFill>
                <a:latin typeface="微软雅黑" panose="020B0503020204020204" pitchFamily="34" charset="-122"/>
                <a:ea typeface="微软雅黑" panose="020B0503020204020204" pitchFamily="34" charset="-122"/>
              </a:endParaRPr>
            </a:p>
          </p:txBody>
        </p:sp>
        <p:cxnSp>
          <p:nvCxnSpPr>
            <p:cNvPr id="65" name="肘形连接符 64"/>
            <p:cNvCxnSpPr>
              <a:stCxn id="67" idx="2"/>
              <a:endCxn id="64" idx="1"/>
            </p:cNvCxnSpPr>
            <p:nvPr/>
          </p:nvCxnSpPr>
          <p:spPr>
            <a:xfrm rot="16200000" flipH="1">
              <a:off x="9147339" y="2944252"/>
              <a:ext cx="626065" cy="308910"/>
            </a:xfrm>
            <a:prstGeom prst="bentConnector2">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67" idx="2"/>
              <a:endCxn id="63" idx="1"/>
            </p:cNvCxnSpPr>
            <p:nvPr/>
          </p:nvCxnSpPr>
          <p:spPr>
            <a:xfrm rot="16200000" flipH="1">
              <a:off x="9357608" y="2733983"/>
              <a:ext cx="205527" cy="308910"/>
            </a:xfrm>
            <a:prstGeom prst="bentConnector2">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17"/>
            <p:cNvSpPr txBox="1"/>
            <p:nvPr/>
          </p:nvSpPr>
          <p:spPr>
            <a:xfrm>
              <a:off x="8719065" y="2231875"/>
              <a:ext cx="1173702" cy="553800"/>
            </a:xfrm>
            <a:prstGeom prst="rect">
              <a:avLst/>
            </a:prstGeom>
            <a:solidFill>
              <a:schemeClr val="bg1"/>
            </a:solidFill>
            <a:ln w="12700" cmpd="sng">
              <a:solidFill>
                <a:schemeClr val="bg1">
                  <a:lumMod val="85000"/>
                </a:schemeClr>
              </a:solidFill>
            </a:ln>
          </p:spPr>
          <p:txBody>
            <a:bodyPr wrap="square" anchor="ct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dirty="0">
                  <a:solidFill>
                    <a:srgbClr val="404040"/>
                  </a:solidFill>
                  <a:latin typeface="微软雅黑" panose="020B0503020204020204" pitchFamily="34" charset="-122"/>
                  <a:ea typeface="微软雅黑" panose="020B0503020204020204" pitchFamily="34" charset="-122"/>
                </a:rPr>
                <a:t>Bidirectional systems</a:t>
              </a:r>
              <a:endParaRPr kumimoji="0" lang="en-US" sz="1500" dirty="0">
                <a:solidFill>
                  <a:srgbClr val="404040"/>
                </a:solidFill>
                <a:latin typeface="微软雅黑" panose="020B0503020204020204" pitchFamily="34" charset="-122"/>
                <a:ea typeface="微软雅黑" panose="020B0503020204020204" pitchFamily="34" charset="-122"/>
              </a:endParaRPr>
            </a:p>
          </p:txBody>
        </p:sp>
        <p:sp>
          <p:nvSpPr>
            <p:cNvPr id="68" name="TextBox 18"/>
            <p:cNvSpPr txBox="1"/>
            <p:nvPr/>
          </p:nvSpPr>
          <p:spPr>
            <a:xfrm>
              <a:off x="9610062" y="3725953"/>
              <a:ext cx="1173701" cy="323734"/>
            </a:xfrm>
            <a:prstGeom prst="rect">
              <a:avLst/>
            </a:prstGeom>
            <a:solidFill>
              <a:schemeClr val="bg1"/>
            </a:solidFill>
            <a:ln w="12700" cmpd="sng">
              <a:solidFill>
                <a:schemeClr val="bg1">
                  <a:lumMod val="85000"/>
                </a:schemeClr>
              </a:solidFill>
            </a:ln>
          </p:spPr>
          <p:txBody>
            <a:bodyPr>
              <a:spAutoFit/>
            </a:bodyPr>
            <a:lstStyle/>
            <a:p>
              <a:pPr algn="ctr">
                <a:defRPr/>
              </a:pPr>
              <a:r>
                <a:rPr lang="en-US" sz="1500">
                  <a:solidFill>
                    <a:srgbClr val="404040"/>
                  </a:solidFill>
                  <a:latin typeface="微软雅黑" panose="020B0503020204020204" pitchFamily="34" charset="-122"/>
                  <a:ea typeface="微软雅黑" panose="020B0503020204020204" pitchFamily="34" charset="-122"/>
                  <a:cs typeface="宋体" panose="02010600030101010101" pitchFamily="2" charset="-122"/>
                </a:rPr>
                <a:t>CAN Bus</a:t>
              </a:r>
              <a:endParaRPr lang="en-US" sz="1500">
                <a:solidFill>
                  <a:srgbClr val="40404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19"/>
            <p:cNvSpPr txBox="1"/>
            <p:nvPr/>
          </p:nvSpPr>
          <p:spPr>
            <a:xfrm>
              <a:off x="9610062" y="4981210"/>
              <a:ext cx="1173701" cy="323734"/>
            </a:xfrm>
            <a:prstGeom prst="rect">
              <a:avLst/>
            </a:prstGeom>
            <a:solidFill>
              <a:schemeClr val="bg1"/>
            </a:solidFill>
            <a:ln w="12700" cmpd="sng">
              <a:solidFill>
                <a:schemeClr val="bg1">
                  <a:lumMod val="85000"/>
                </a:schemeClr>
              </a:solidFill>
            </a:ln>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a:solidFill>
                    <a:srgbClr val="404040"/>
                  </a:solidFill>
                  <a:latin typeface="微软雅黑" panose="020B0503020204020204" pitchFamily="34" charset="-122"/>
                  <a:ea typeface="微软雅黑" panose="020B0503020204020204" pitchFamily="34" charset="-122"/>
                </a:rPr>
                <a:t>LIN</a:t>
              </a:r>
              <a:endParaRPr kumimoji="0" lang="en-US" sz="1500">
                <a:solidFill>
                  <a:srgbClr val="404040"/>
                </a:solidFill>
                <a:latin typeface="微软雅黑" panose="020B0503020204020204" pitchFamily="34" charset="-122"/>
                <a:ea typeface="微软雅黑" panose="020B0503020204020204" pitchFamily="34" charset="-122"/>
              </a:endParaRPr>
            </a:p>
          </p:txBody>
        </p:sp>
        <p:cxnSp>
          <p:nvCxnSpPr>
            <p:cNvPr id="70" name="肘形连接符 69"/>
            <p:cNvCxnSpPr>
              <a:stCxn id="64" idx="3"/>
              <a:endCxn id="68" idx="3"/>
            </p:cNvCxnSpPr>
            <p:nvPr/>
          </p:nvCxnSpPr>
          <p:spPr bwMode="auto">
            <a:xfrm flipH="1">
              <a:off x="10783763" y="3411740"/>
              <a:ext cx="4765" cy="476080"/>
            </a:xfrm>
            <a:prstGeom prst="bentConnector3">
              <a:avLst>
                <a:gd name="adj1" fmla="val -4800504"/>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sp>
          <p:nvSpPr>
            <p:cNvPr id="75" name="TextBox 19"/>
            <p:cNvSpPr txBox="1"/>
            <p:nvPr/>
          </p:nvSpPr>
          <p:spPr>
            <a:xfrm>
              <a:off x="9610062" y="4187749"/>
              <a:ext cx="1173701" cy="323734"/>
            </a:xfrm>
            <a:prstGeom prst="rect">
              <a:avLst/>
            </a:prstGeom>
            <a:solidFill>
              <a:schemeClr val="bg1"/>
            </a:solidFill>
            <a:ln w="12700" cmpd="sng">
              <a:solidFill>
                <a:schemeClr val="bg1">
                  <a:lumMod val="85000"/>
                </a:schemeClr>
              </a:solidFill>
            </a:ln>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defRPr/>
              </a:pPr>
              <a:r>
                <a:rPr kumimoji="0" lang="en-US" sz="1500" dirty="0" smtClean="0">
                  <a:solidFill>
                    <a:srgbClr val="404040"/>
                  </a:solidFill>
                  <a:latin typeface="微软雅黑" panose="020B0503020204020204" pitchFamily="34" charset="-122"/>
                  <a:ea typeface="微软雅黑" panose="020B0503020204020204" pitchFamily="34" charset="-122"/>
                </a:rPr>
                <a:t>Low Frequency Trigger</a:t>
              </a:r>
              <a:endParaRPr kumimoji="0" lang="en-US" sz="1500" dirty="0">
                <a:solidFill>
                  <a:srgbClr val="404040"/>
                </a:solidFill>
                <a:latin typeface="微软雅黑" panose="020B0503020204020204" pitchFamily="34" charset="-122"/>
                <a:ea typeface="微软雅黑" panose="020B0503020204020204" pitchFamily="34" charset="-122"/>
              </a:endParaRPr>
            </a:p>
          </p:txBody>
        </p:sp>
        <p:cxnSp>
          <p:nvCxnSpPr>
            <p:cNvPr id="22" name="肘形连接符 21"/>
            <p:cNvCxnSpPr>
              <a:stCxn id="67" idx="2"/>
              <a:endCxn id="75" idx="1"/>
            </p:cNvCxnSpPr>
            <p:nvPr/>
          </p:nvCxnSpPr>
          <p:spPr bwMode="auto">
            <a:xfrm rot="16200000" flipH="1">
              <a:off x="8583184" y="3508407"/>
              <a:ext cx="1749612" cy="304146"/>
            </a:xfrm>
            <a:prstGeom prst="bentConnector2">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75" idx="3"/>
              <a:endCxn id="69" idx="3"/>
            </p:cNvCxnSpPr>
            <p:nvPr/>
          </p:nvCxnSpPr>
          <p:spPr bwMode="auto">
            <a:xfrm>
              <a:off x="10783763" y="4535287"/>
              <a:ext cx="12706" cy="607790"/>
            </a:xfrm>
            <a:prstGeom prst="bentConnector3">
              <a:avLst>
                <a:gd name="adj1" fmla="val 1800000"/>
              </a:avLst>
            </a:prstGeom>
            <a:ln w="28575">
              <a:solidFill>
                <a:srgbClr val="A6A6A6"/>
              </a:solidFill>
              <a:tailEnd type="arrow"/>
            </a:ln>
          </p:spPr>
          <p:style>
            <a:lnRef idx="1">
              <a:schemeClr val="accent1"/>
            </a:lnRef>
            <a:fillRef idx="0">
              <a:schemeClr val="accent1"/>
            </a:fillRef>
            <a:effectRef idx="0">
              <a:schemeClr val="accent1"/>
            </a:effectRef>
            <a:fontRef idx="minor">
              <a:schemeClr val="tx1"/>
            </a:fontRef>
          </p:style>
        </p:cxnSp>
      </p:grpSp>
      <p:pic>
        <p:nvPicPr>
          <p:cNvPr id="22541" name="内容占位符 7"/>
          <p:cNvPicPr>
            <a:picLocks noChangeAspect="1"/>
          </p:cNvPicPr>
          <p:nvPr/>
        </p:nvPicPr>
        <p:blipFill>
          <a:blip r:embed="rId2"/>
          <a:srcRect/>
          <a:stretch>
            <a:fillRect/>
          </a:stretch>
        </p:blipFill>
        <p:spPr bwMode="auto">
          <a:xfrm>
            <a:off x="6213475" y="2192338"/>
            <a:ext cx="2505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图片 9"/>
          <p:cNvPicPr>
            <a:picLocks noChangeAspect="1"/>
          </p:cNvPicPr>
          <p:nvPr/>
        </p:nvPicPr>
        <p:blipFill>
          <a:blip r:embed="rId3"/>
          <a:srcRect/>
          <a:stretch>
            <a:fillRect/>
          </a:stretch>
        </p:blipFill>
        <p:spPr bwMode="auto">
          <a:xfrm>
            <a:off x="428625" y="31273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743200" y="1625600"/>
            <a:ext cx="671513" cy="307975"/>
          </a:xfrm>
          <a:prstGeom prst="rect">
            <a:avLst/>
          </a:prstGeom>
          <a:noFill/>
        </p:spPr>
        <p:txBody>
          <a:bodyPr wrap="none">
            <a:spAutoFit/>
          </a:bodyPr>
          <a:lstStyle/>
          <a:p>
            <a:pPr algn="ctr">
              <a:defRPr/>
            </a:pPr>
            <a:r>
              <a:rPr kumimoji="1" 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 program</a:t>
            </a:r>
            <a:endParaRPr kumimoji="1" 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40"/>
          <p:cNvSpPr txBox="1"/>
          <p:nvPr/>
        </p:nvSpPr>
        <p:spPr>
          <a:xfrm>
            <a:off x="8059738" y="1625600"/>
            <a:ext cx="673100" cy="307975"/>
          </a:xfrm>
          <a:prstGeom prst="rect">
            <a:avLst/>
          </a:prstGeom>
          <a:noFill/>
        </p:spPr>
        <p:txBody>
          <a:bodyPr wrap="none">
            <a:spAutoFit/>
          </a:bodyPr>
          <a:lstStyle/>
          <a:p>
            <a:pPr algn="ctr">
              <a:defRPr/>
            </a:pPr>
            <a:r>
              <a:rPr kumimoji="1" 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Program B</a:t>
            </a:r>
            <a:endParaRPr kumimoji="1" 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微信图片_20221118210029"/>
          <p:cNvPicPr>
            <a:picLocks noChangeAspect="1"/>
          </p:cNvPicPr>
          <p:nvPr/>
        </p:nvPicPr>
        <p:blipFill>
          <a:blip r:embed="rId4"/>
          <a:stretch>
            <a:fillRect/>
          </a:stretch>
        </p:blipFill>
        <p:spPr>
          <a:xfrm>
            <a:off x="9782175" y="60325"/>
            <a:ext cx="2303780" cy="6470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9"/>
          <p:cNvSpPr/>
          <p:nvPr/>
        </p:nvSpPr>
        <p:spPr>
          <a:xfrm>
            <a:off x="5975350" y="3059113"/>
            <a:ext cx="241300" cy="338137"/>
          </a:xfrm>
          <a:prstGeom prst="rect">
            <a:avLst/>
          </a:prstGeom>
          <a:noFill/>
          <a:ln w="9525">
            <a:noFill/>
          </a:ln>
        </p:spPr>
        <p:txBody>
          <a:bodyPr wrap="none" lIns="91430" tIns="45718" rIns="91430" bIns="45718">
            <a:spAutoFit/>
          </a:bodyPr>
          <a:lstStyle/>
          <a:p>
            <a:pPr algn="ctr" eaLnBrk="1" hangingPunct="1"/>
            <a:r>
              <a:rPr lang="en-US" sz="1600">
                <a:solidFill>
                  <a:srgbClr val="3F3F3F"/>
                </a:solidFill>
                <a:latin typeface="Open Sans" panose="020B0606030504020204" pitchFamily="2" charset="0"/>
                <a:sym typeface="Open Sans" panose="020B0606030504020204" pitchFamily="2" charset="0"/>
              </a:rPr>
              <a:t>!</a:t>
            </a:r>
            <a:endParaRPr lang="en-US" sz="1600">
              <a:solidFill>
                <a:srgbClr val="3F3F3F"/>
              </a:solidFill>
              <a:latin typeface="Open Sans" panose="020B0606030504020204" pitchFamily="2" charset="0"/>
              <a:sym typeface="Open Sans" panose="020B0606030504020204" pitchFamily="2" charset="0"/>
            </a:endParaRPr>
          </a:p>
        </p:txBody>
      </p:sp>
      <p:sp>
        <p:nvSpPr>
          <p:cNvPr id="61443" name="幻灯片编号占位符 2"/>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61445" name="文本框 5"/>
          <p:cNvSpPr txBox="1"/>
          <p:nvPr/>
        </p:nvSpPr>
        <p:spPr>
          <a:xfrm>
            <a:off x="3133725" y="2520950"/>
            <a:ext cx="6047105" cy="1031240"/>
          </a:xfrm>
          <a:prstGeom prst="rect">
            <a:avLst/>
          </a:prstGeom>
          <a:noFill/>
          <a:ln w="9525">
            <a:noFill/>
          </a:ln>
        </p:spPr>
        <p:txBody>
          <a:bodyPr>
            <a:noAutofit/>
          </a:bodyPr>
          <a:lstStyle/>
          <a:p>
            <a:r>
              <a:rPr lang="en-US" sz="4000" b="1">
                <a:latin typeface="Arial" panose="020B0604020202020204" pitchFamily="34" charset="0"/>
              </a:rPr>
              <a:t>   Thanks for listening! </a:t>
            </a:r>
            <a:endParaRPr lang="en-US" sz="4000" b="1">
              <a:latin typeface="Arial" panose="020B0604020202020204" pitchFamily="34" charset="0"/>
            </a:endParaRPr>
          </a:p>
        </p:txBody>
      </p:sp>
      <p:sp>
        <p:nvSpPr>
          <p:cNvPr id="61447" name="矩形 7"/>
          <p:cNvSpPr/>
          <p:nvPr/>
        </p:nvSpPr>
        <p:spPr>
          <a:xfrm>
            <a:off x="984250" y="6165850"/>
            <a:ext cx="4644390" cy="368300"/>
          </a:xfrm>
          <a:prstGeom prst="rect">
            <a:avLst/>
          </a:prstGeom>
          <a:noFill/>
          <a:ln w="9525">
            <a:noFill/>
          </a:ln>
        </p:spPr>
        <p:txBody>
          <a:bodyPr wrap="square">
            <a:spAutoFit/>
          </a:bodyPr>
          <a:lstStyle/>
          <a:p>
            <a:pPr algn="ctr" eaLnBrk="1" hangingPunct="1"/>
            <a:r>
              <a:rPr lang="en-US" dirty="0" err="1">
                <a:solidFill>
                  <a:srgbClr val="3F3F3F"/>
                </a:solidFill>
                <a:latin typeface="微软雅黑" panose="020B0503020204020204" pitchFamily="34" charset="-122"/>
                <a:ea typeface="微软雅黑" panose="020B0503020204020204" pitchFamily="34" charset="-122"/>
              </a:rPr>
              <a:t>Shanghai Autotec International Corp.</a:t>
            </a:r>
            <a:endParaRPr lang="en-US" dirty="0">
              <a:solidFill>
                <a:srgbClr val="3F3F3F"/>
              </a:solidFill>
              <a:latin typeface="微软雅黑" panose="020B0503020204020204" pitchFamily="34" charset="-122"/>
              <a:ea typeface="微软雅黑" panose="020B0503020204020204" pitchFamily="34" charset="-122"/>
            </a:endParaRPr>
          </a:p>
        </p:txBody>
      </p:sp>
      <p:pic>
        <p:nvPicPr>
          <p:cNvPr id="2" name="图片 1" descr="微信图片_20221118210029"/>
          <p:cNvPicPr>
            <a:picLocks noChangeAspect="1"/>
          </p:cNvPicPr>
          <p:nvPr/>
        </p:nvPicPr>
        <p:blipFill>
          <a:blip r:embed="rId1"/>
          <a:stretch>
            <a:fillRect/>
          </a:stretch>
        </p:blipFill>
        <p:spPr>
          <a:xfrm>
            <a:off x="9782175" y="60325"/>
            <a:ext cx="2303780" cy="647065"/>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descr="千图网-车内.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Rectangle 2"/>
          <p:cNvSpPr>
            <a:spLocks noChangeArrowheads="1"/>
          </p:cNvSpPr>
          <p:nvPr/>
        </p:nvSpPr>
        <p:spPr bwMode="auto">
          <a:xfrm>
            <a:off x="-317" y="0"/>
            <a:ext cx="12192000" cy="6858000"/>
          </a:xfrm>
          <a:prstGeom prst="rect">
            <a:avLst/>
          </a:prstGeom>
          <a:solidFill>
            <a:schemeClr val="tx1">
              <a:lumMod val="85000"/>
              <a:lumOff val="15000"/>
              <a:alpha val="43137"/>
            </a:schemeClr>
          </a:solidFill>
          <a:ln>
            <a:noFill/>
          </a:ln>
        </p:spPr>
        <p:txBody>
          <a:bodyPr lIns="91430" tIns="45718" rIns="91430" bIns="4571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宋体" panose="02010600030101010101" pitchFamily="2" charset="-122"/>
              <a:sym typeface="Calibri" panose="020F0502020204030204" pitchFamily="34" charset="0"/>
            </a:endParaRPr>
          </a:p>
        </p:txBody>
      </p:sp>
      <p:sp>
        <p:nvSpPr>
          <p:cNvPr id="18436" name="平行四边形 5"/>
          <p:cNvSpPr/>
          <p:nvPr/>
        </p:nvSpPr>
        <p:spPr>
          <a:xfrm>
            <a:off x="2311400" y="-136842"/>
            <a:ext cx="7061200" cy="6858000"/>
          </a:xfrm>
          <a:prstGeom prst="parallelogram">
            <a:avLst>
              <a:gd name="adj" fmla="val 21245"/>
            </a:avLst>
          </a:prstGeom>
          <a:solidFill>
            <a:srgbClr val="F2F2F2">
              <a:alpha val="76862"/>
            </a:srgbClr>
          </a:solidFill>
          <a:ln w="9525">
            <a:noFill/>
          </a:ln>
        </p:spPr>
        <p:txBody>
          <a:bodyPr lIns="91430" tIns="45718" rIns="91430" bIns="45718" anchor="ctr" anchorCtr="0"/>
          <a:lstStyle/>
          <a:p>
            <a:pPr algn="ctr" eaLnBrk="1" hangingPunct="1"/>
            <a:endParaRPr lang="zh-CN" altLang="en-US" dirty="0">
              <a:solidFill>
                <a:srgbClr val="FFFFFF"/>
              </a:solidFill>
              <a:latin typeface="Calibri" panose="020F0502020204030204" pitchFamily="34" charset="0"/>
            </a:endParaRPr>
          </a:p>
        </p:txBody>
      </p:sp>
      <p:sp>
        <p:nvSpPr>
          <p:cNvPr id="18438" name="Oval 19"/>
          <p:cNvSpPr/>
          <p:nvPr>
            <p:custDataLst>
              <p:tags r:id="rId2"/>
            </p:custDataLst>
          </p:nvPr>
        </p:nvSpPr>
        <p:spPr>
          <a:xfrm>
            <a:off x="3562033" y="380079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3</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0" name="Oval 19"/>
          <p:cNvSpPr/>
          <p:nvPr>
            <p:custDataLst>
              <p:tags r:id="rId3"/>
            </p:custDataLst>
          </p:nvPr>
        </p:nvSpPr>
        <p:spPr>
          <a:xfrm>
            <a:off x="3397568" y="4549458"/>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4</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8441" name="TextBox 1"/>
          <p:cNvSpPr/>
          <p:nvPr/>
        </p:nvSpPr>
        <p:spPr>
          <a:xfrm>
            <a:off x="7843838" y="735013"/>
            <a:ext cx="1152525"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Catalog</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18442" name="矩形 15"/>
          <p:cNvSpPr/>
          <p:nvPr>
            <p:custDataLst>
              <p:tags r:id="rId4"/>
            </p:custDataLst>
          </p:nvPr>
        </p:nvSpPr>
        <p:spPr>
          <a:xfrm>
            <a:off x="4370388" y="2214563"/>
            <a:ext cx="172212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TPMS Program Introduction</a:t>
            </a:r>
            <a:endParaRPr lang="en-US">
              <a:solidFill>
                <a:srgbClr val="404040"/>
              </a:solidFill>
              <a:latin typeface="微软雅黑" panose="020B0503020204020204" pitchFamily="34" charset="-122"/>
              <a:ea typeface="微软雅黑" panose="020B0503020204020204" pitchFamily="34" charset="-122"/>
            </a:endParaRPr>
          </a:p>
        </p:txBody>
      </p:sp>
      <p:sp>
        <p:nvSpPr>
          <p:cNvPr id="18443" name="矩形 16">
            <a:hlinkClick r:id="" action="ppaction://noaction"/>
          </p:cNvPr>
          <p:cNvSpPr/>
          <p:nvPr>
            <p:custDataLst>
              <p:tags r:id="rId5"/>
            </p:custDataLst>
          </p:nvPr>
        </p:nvSpPr>
        <p:spPr>
          <a:xfrm>
            <a:off x="4206875" y="2986088"/>
            <a:ext cx="1338808" cy="369328"/>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Receiver Controller</a:t>
            </a:r>
            <a:endParaRPr lang="en-US">
              <a:solidFill>
                <a:srgbClr val="404040"/>
              </a:solidFill>
              <a:latin typeface="微软雅黑" panose="020B0503020204020204" pitchFamily="34" charset="-122"/>
              <a:ea typeface="微软雅黑" panose="020B0503020204020204" pitchFamily="34" charset="-122"/>
            </a:endParaRPr>
          </a:p>
        </p:txBody>
      </p:sp>
      <p:sp>
        <p:nvSpPr>
          <p:cNvPr id="18444" name="矩形 17">
            <a:hlinkClick r:id="" action="ppaction://noaction"/>
          </p:cNvPr>
          <p:cNvSpPr/>
          <p:nvPr>
            <p:custDataLst>
              <p:tags r:id="rId6"/>
            </p:custDataLst>
          </p:nvPr>
        </p:nvSpPr>
        <p:spPr>
          <a:xfrm>
            <a:off x="4041775" y="3757613"/>
            <a:ext cx="1781810" cy="367030"/>
          </a:xfrm>
          <a:prstGeom prst="rect">
            <a:avLst/>
          </a:prstGeom>
          <a:noFill/>
          <a:ln w="9525">
            <a:noFill/>
          </a:ln>
        </p:spPr>
        <p:txBody>
          <a:bodyPr wrap="none"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Tire Pressure Monitoring Sensor</a:t>
            </a:r>
            <a:endParaRPr lang="en-US">
              <a:solidFill>
                <a:srgbClr val="404040"/>
              </a:solidFill>
              <a:latin typeface="微软雅黑" panose="020B0503020204020204" pitchFamily="34" charset="-122"/>
              <a:ea typeface="微软雅黑" panose="020B0503020204020204" pitchFamily="34" charset="-122"/>
            </a:endParaRPr>
          </a:p>
        </p:txBody>
      </p:sp>
      <p:sp>
        <p:nvSpPr>
          <p:cNvPr id="18445" name="矩形 18">
            <a:hlinkClick r:id="" action="ppaction://noaction"/>
          </p:cNvPr>
          <p:cNvSpPr/>
          <p:nvPr>
            <p:custDataLst>
              <p:tags r:id="rId7"/>
            </p:custDataLst>
          </p:nvPr>
        </p:nvSpPr>
        <p:spPr>
          <a:xfrm>
            <a:off x="3894455" y="4526598"/>
            <a:ext cx="2076450" cy="367030"/>
          </a:xfrm>
          <a:prstGeom prst="rect">
            <a:avLst/>
          </a:prstGeom>
          <a:noFill/>
          <a:ln w="9525">
            <a:noFill/>
          </a:ln>
        </p:spPr>
        <p:txBody>
          <a:bodyPr lIns="91430" tIns="45718" rIns="91430" bIns="45718">
            <a:spAutoFit/>
          </a:bodyPr>
          <a:lstStyle/>
          <a:p>
            <a:r>
              <a:rPr lang="en-US">
                <a:solidFill>
                  <a:srgbClr val="404040"/>
                </a:solidFill>
                <a:latin typeface="微软雅黑" panose="020B0503020204020204" pitchFamily="34" charset="-122"/>
                <a:ea typeface="微软雅黑" panose="020B0503020204020204" pitchFamily="34" charset="-122"/>
              </a:rPr>
              <a:t>Quality control</a:t>
            </a:r>
            <a:endParaRPr lang="en-US">
              <a:solidFill>
                <a:srgbClr val="404040"/>
              </a:solidFill>
              <a:latin typeface="微软雅黑" panose="020B0503020204020204" pitchFamily="34" charset="-122"/>
              <a:ea typeface="微软雅黑" panose="020B0503020204020204" pitchFamily="34" charset="-122"/>
            </a:endParaRPr>
          </a:p>
        </p:txBody>
      </p:sp>
      <p:sp>
        <p:nvSpPr>
          <p:cNvPr id="18446" name="幻灯片编号占位符 1"/>
          <p:cNvSpPr txBox="1">
            <a:spLocks noGrp="1"/>
          </p:cNvSpPr>
          <p:nvPr>
            <p:ph type="sldNum" sz="quarter" idx="4"/>
          </p:nvPr>
        </p:nvSpPr>
        <p:spPr/>
        <p:txBody>
          <a:bodyPr lIns="91430" tIns="45718" rIns="91430" bIns="45718"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2755" lvl="1"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09955" lvl="2"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4355" lvl="4" indent="127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A6A6A6"/>
                </a:solidFill>
                <a:latin typeface="微软雅黑" panose="020B0503020204020204" pitchFamily="34" charset="-122"/>
                <a:ea typeface="微软雅黑" panose="020B0503020204020204" pitchFamily="34" charset="-122"/>
              </a:rPr>
            </a:fld>
            <a:endParaRPr lang="zh-CN" altLang="en-US" sz="1200" dirty="0">
              <a:solidFill>
                <a:srgbClr val="A6A6A6"/>
              </a:solidFill>
              <a:latin typeface="微软雅黑" panose="020B0503020204020204" pitchFamily="34" charset="-122"/>
              <a:ea typeface="微软雅黑" panose="020B0503020204020204" pitchFamily="34" charset="-122"/>
            </a:endParaRPr>
          </a:p>
        </p:txBody>
      </p:sp>
      <p:sp>
        <p:nvSpPr>
          <p:cNvPr id="2" name="Oval 19"/>
          <p:cNvSpPr/>
          <p:nvPr>
            <p:custDataLst>
              <p:tags r:id="rId8"/>
            </p:custDataLst>
          </p:nvPr>
        </p:nvSpPr>
        <p:spPr>
          <a:xfrm>
            <a:off x="3102928" y="5915343"/>
            <a:ext cx="322262" cy="323850"/>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矩形 18">
            <a:hlinkClick r:id="" action="ppaction://noaction"/>
          </p:cNvPr>
          <p:cNvSpPr/>
          <p:nvPr>
            <p:custDataLst>
              <p:tags r:id="rId9"/>
            </p:custDataLst>
          </p:nvPr>
        </p:nvSpPr>
        <p:spPr>
          <a:xfrm>
            <a:off x="3614420" y="5915343"/>
            <a:ext cx="2710180" cy="367030"/>
          </a:xfrm>
          <a:prstGeom prst="rect">
            <a:avLst/>
          </a:prstGeom>
          <a:noFill/>
          <a:ln w="9525">
            <a:noFill/>
          </a:ln>
        </p:spPr>
        <p:txBody>
          <a:bodyPr wrap="square" lIns="91430" tIns="45718" rIns="91430" bIns="45718">
            <a:spAutoFit/>
          </a:bodyPr>
          <a:lstStyle/>
          <a:p>
            <a:r>
              <a:rPr lang="en-US" dirty="0">
                <a:solidFill>
                  <a:srgbClr val="404040"/>
                </a:solidFill>
                <a:latin typeface="微软雅黑" panose="020B0503020204020204" pitchFamily="34" charset="-122"/>
                <a:ea typeface="微软雅黑" panose="020B0503020204020204" pitchFamily="34" charset="-122"/>
              </a:rPr>
              <a:t>Supply Experience</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24583" name="Oval 19"/>
          <p:cNvSpPr/>
          <p:nvPr>
            <p:custDataLst>
              <p:tags r:id="rId10"/>
            </p:custDataLst>
          </p:nvPr>
        </p:nvSpPr>
        <p:spPr>
          <a:xfrm>
            <a:off x="3719513" y="3034983"/>
            <a:ext cx="322262" cy="320675"/>
          </a:xfrm>
          <a:prstGeom prst="ellipse">
            <a:avLst/>
          </a:prstGeom>
          <a:solidFill>
            <a:schemeClr val="accent1"/>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2</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4581" name="Oval 12"/>
          <p:cNvSpPr/>
          <p:nvPr>
            <p:custDataLst>
              <p:tags r:id="rId11"/>
            </p:custDataLst>
          </p:nvPr>
        </p:nvSpPr>
        <p:spPr>
          <a:xfrm>
            <a:off x="3884295" y="2259013"/>
            <a:ext cx="322263" cy="323850"/>
          </a:xfrm>
          <a:prstGeom prst="ellipse">
            <a:avLst/>
          </a:prstGeom>
          <a:solidFill>
            <a:srgbClr val="F8931D"/>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18">
            <a:hlinkClick r:id="" action="ppaction://noaction"/>
          </p:cNvPr>
          <p:cNvSpPr/>
          <p:nvPr>
            <p:custDataLst>
              <p:tags r:id="rId12"/>
            </p:custDataLst>
          </p:nvPr>
        </p:nvSpPr>
        <p:spPr>
          <a:xfrm>
            <a:off x="3747135" y="5159375"/>
            <a:ext cx="4211320" cy="748030"/>
          </a:xfrm>
          <a:prstGeom prst="rect">
            <a:avLst/>
          </a:prstGeom>
          <a:noFill/>
          <a:ln w="9525">
            <a:noFill/>
          </a:ln>
        </p:spPr>
        <p:txBody>
          <a:bodyPr wrap="square" lIns="91430" tIns="45718" rIns="91430" bIns="45718">
            <a:noAutofit/>
          </a:bodyPr>
          <a:lstStyle/>
          <a:p>
            <a:r>
              <a:rPr lang="en-US" dirty="0">
                <a:solidFill>
                  <a:srgbClr val="404040"/>
                </a:solidFill>
                <a:latin typeface="微软雅黑" panose="020B0503020204020204" pitchFamily="34" charset="-122"/>
                <a:ea typeface="微软雅黑" panose="020B0503020204020204" pitchFamily="34" charset="-122"/>
              </a:rPr>
              <a:t>Production capacity and automated production lines</a:t>
            </a:r>
            <a:endParaRPr lang="en-US" dirty="0">
              <a:solidFill>
                <a:srgbClr val="404040"/>
              </a:solidFill>
              <a:latin typeface="微软雅黑" panose="020B0503020204020204" pitchFamily="34" charset="-122"/>
              <a:ea typeface="微软雅黑" panose="020B0503020204020204" pitchFamily="34" charset="-122"/>
            </a:endParaRPr>
          </a:p>
        </p:txBody>
      </p:sp>
      <p:sp>
        <p:nvSpPr>
          <p:cNvPr id="5" name="Oval 19"/>
          <p:cNvSpPr/>
          <p:nvPr>
            <p:custDataLst>
              <p:tags r:id="rId13"/>
            </p:custDataLst>
          </p:nvPr>
        </p:nvSpPr>
        <p:spPr>
          <a:xfrm>
            <a:off x="3240088" y="5298123"/>
            <a:ext cx="322262" cy="320675"/>
          </a:xfrm>
          <a:prstGeom prst="ellipse">
            <a:avLst/>
          </a:prstGeom>
          <a:solidFill>
            <a:schemeClr val="accent2"/>
          </a:solidFill>
          <a:ln w="9525">
            <a:noFill/>
          </a:ln>
        </p:spPr>
        <p:txBody>
          <a:bodyPr lIns="0" tIns="0" rIns="0" bIns="0" anchor="ctr" anchorCtr="0"/>
          <a:lstStyle/>
          <a:p>
            <a:pPr algn="ctr" eaLnBrk="1" hangingPunct="1"/>
            <a:r>
              <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rPr>
              <a:t>5</a:t>
            </a:r>
            <a:endParaRPr lang="en-US">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6" name="图片 5" descr="微信图片_20221118210029"/>
          <p:cNvPicPr>
            <a:picLocks noChangeAspect="1"/>
          </p:cNvPicPr>
          <p:nvPr/>
        </p:nvPicPr>
        <p:blipFill>
          <a:blip r:embed="rId14"/>
          <a:stretch>
            <a:fillRect/>
          </a:stretch>
        </p:blipFill>
        <p:spPr>
          <a:xfrm>
            <a:off x="9782175" y="60325"/>
            <a:ext cx="2303780" cy="647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8675"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Passenger Car Receiver Controller - 16pin connector</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8677"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8679"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11" name="图片 10"/>
          <p:cNvPicPr>
            <a:picLocks noChangeAspect="1"/>
          </p:cNvPicPr>
          <p:nvPr/>
        </p:nvPicPr>
        <p:blipFill>
          <a:blip r:embed="rId2"/>
          <a:srcRect l="22818" t="28305" r="8090" b="11488"/>
          <a:stretch>
            <a:fillRect/>
          </a:stretch>
        </p:blipFill>
        <p:spPr bwMode="auto">
          <a:xfrm>
            <a:off x="2486025" y="1795463"/>
            <a:ext cx="7248525" cy="4216400"/>
          </a:xfrm>
          <a:prstGeom prst="rect">
            <a:avLst/>
          </a:prstGeom>
          <a:noFill/>
          <a:ln>
            <a:noFill/>
          </a:ln>
          <a:effectLst>
            <a:outerShdw blurRad="288925" dist="304800" dir="2700000" sx="98000" sy="98000" algn="tl" rotWithShape="0">
              <a:srgbClr val="80808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9699" name="Rectangle 4"/>
          <p:cNvSpPr/>
          <p:nvPr/>
        </p:nvSpPr>
        <p:spPr>
          <a:xfrm>
            <a:off x="1141730" y="970280"/>
            <a:ext cx="7461250" cy="505460"/>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Interface definition</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29701" name="图片 9"/>
          <p:cNvPicPr>
            <a:picLocks noChangeAspect="1"/>
          </p:cNvPicPr>
          <p:nvPr/>
        </p:nvPicPr>
        <p:blipFill>
          <a:blip r:embed="rId1"/>
          <a:stretch>
            <a:fillRect/>
          </a:stretch>
        </p:blipFill>
        <p:spPr>
          <a:xfrm>
            <a:off x="428625" y="312738"/>
            <a:ext cx="577850" cy="577850"/>
          </a:xfrm>
          <a:prstGeom prst="rect">
            <a:avLst/>
          </a:prstGeom>
          <a:noFill/>
          <a:ln w="9525">
            <a:noFill/>
          </a:ln>
        </p:spPr>
      </p:pic>
      <p:sp>
        <p:nvSpPr>
          <p:cNvPr id="29703"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graphicFrame>
        <p:nvGraphicFramePr>
          <p:cNvPr id="7" name="表格 6"/>
          <p:cNvGraphicFramePr>
            <a:graphicFrameLocks noGrp="1"/>
          </p:cNvGraphicFramePr>
          <p:nvPr>
            <p:custDataLst>
              <p:tags r:id="rId2"/>
            </p:custDataLst>
          </p:nvPr>
        </p:nvGraphicFramePr>
        <p:xfrm>
          <a:off x="4808855" y="1506220"/>
          <a:ext cx="6089015" cy="3343275"/>
        </p:xfrm>
        <a:graphic>
          <a:graphicData uri="http://schemas.openxmlformats.org/drawingml/2006/table">
            <a:tbl>
              <a:tblPr/>
              <a:tblGrid>
                <a:gridCol w="1654810"/>
                <a:gridCol w="2635885"/>
                <a:gridCol w="1798320"/>
              </a:tblGrid>
              <a:tr h="144145">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Serial number</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1" i="0" u="none" strike="noStrike">
                          <a:solidFill>
                            <a:schemeClr val="tx1"/>
                          </a:solidFill>
                          <a:latin typeface="微软雅黑" panose="020B0503020204020204" pitchFamily="34" charset="-122"/>
                          <a:ea typeface="微软雅黑" panose="020B0503020204020204" pitchFamily="34" charset="-122"/>
                        </a:rPr>
                        <a:t>Function</a:t>
                      </a:r>
                      <a:endParaRPr lang="en-US" sz="800" b="1" i="0" u="none" strike="noStrike">
                        <a:solidFill>
                          <a:schemeClr val="tx1"/>
                        </a:solidFill>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1" i="0" u="none" strike="noStrike">
                          <a:solidFill>
                            <a:schemeClr val="tx1"/>
                          </a:solidFill>
                          <a:latin typeface="微软雅黑" panose="020B0503020204020204" pitchFamily="34" charset="-122"/>
                          <a:ea typeface="微软雅黑" panose="020B0503020204020204" pitchFamily="34" charset="-122"/>
                        </a:rPr>
                        <a:t>Signal Characteristics</a:t>
                      </a:r>
                      <a:endParaRPr lang="en-US" sz="800" b="1" i="0" u="none" strike="noStrike">
                        <a:solidFill>
                          <a:schemeClr val="tx1"/>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200660">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X1:1</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BAT+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Power input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X1:2</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IGN_ON</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IGN signal, high active</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X1:3</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CANH</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CAN communication signal</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9390">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X1:4</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CANL</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X1:5</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Reserved</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X1:6</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X1:7</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Reserved</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660">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X1:8</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Reserved</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75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X1:9</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GND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Ground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X1:10</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fontAlgn="ctr"/>
                      <a:r>
                        <a:rPr lang="en-US" sz="800">
                          <a:solidFill>
                            <a:srgbClr val="000000"/>
                          </a:solidFill>
                          <a:latin typeface="微软雅黑" panose="020B0503020204020204" pitchFamily="34" charset="-122"/>
                          <a:ea typeface="微软雅黑" panose="020B0503020204020204" pitchFamily="34" charset="-122"/>
                          <a:sym typeface="+mn-ea"/>
                        </a:rPr>
                        <a:t>X1:11</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buNone/>
                      </a:pPr>
                      <a:r>
                        <a:rPr lang="en-US" sz="800">
                          <a:solidFill>
                            <a:srgbClr val="000000"/>
                          </a:solidFill>
                          <a:latin typeface="微软雅黑" panose="020B0503020204020204" pitchFamily="34" charset="-122"/>
                          <a:ea typeface="微软雅黑" panose="020B0503020204020204" pitchFamily="34" charset="-122"/>
                          <a:sym typeface="+mn-ea"/>
                        </a:rPr>
                        <a:t>X1:12</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buNone/>
                      </a:pPr>
                      <a:r>
                        <a:rPr lang="en-US" sz="800">
                          <a:solidFill>
                            <a:srgbClr val="000000"/>
                          </a:solidFill>
                          <a:latin typeface="微软雅黑" panose="020B0503020204020204" pitchFamily="34" charset="-122"/>
                          <a:ea typeface="微软雅黑" panose="020B0503020204020204" pitchFamily="34" charset="-122"/>
                          <a:sym typeface="+mn-ea"/>
                        </a:rPr>
                        <a:t>X1:13</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buNone/>
                      </a:pPr>
                      <a:r>
                        <a:rPr lang="en-US" sz="800">
                          <a:solidFill>
                            <a:srgbClr val="000000"/>
                          </a:solidFill>
                          <a:latin typeface="微软雅黑" panose="020B0503020204020204" pitchFamily="34" charset="-122"/>
                          <a:ea typeface="微软雅黑" panose="020B0503020204020204" pitchFamily="34" charset="-122"/>
                          <a:sym typeface="+mn-ea"/>
                        </a:rPr>
                        <a:t>X1:14</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9390">
                <a:tc>
                  <a:txBody>
                    <a:bodyPr/>
                    <a:lstStyle/>
                    <a:p>
                      <a:pPr algn="ctr" fontAlgn="ctr">
                        <a:buNone/>
                      </a:pPr>
                      <a:r>
                        <a:rPr lang="en-US" sz="800">
                          <a:solidFill>
                            <a:srgbClr val="000000"/>
                          </a:solidFill>
                          <a:latin typeface="微软雅黑" panose="020B0503020204020204" pitchFamily="34" charset="-122"/>
                          <a:ea typeface="微软雅黑" panose="020B0503020204020204" pitchFamily="34" charset="-122"/>
                          <a:sym typeface="+mn-ea"/>
                        </a:rPr>
                        <a:t>X1:15</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9390">
                <a:tc>
                  <a:txBody>
                    <a:bodyPr/>
                    <a:lstStyle/>
                    <a:p>
                      <a:pPr algn="ctr" fontAlgn="ctr">
                        <a:buNone/>
                      </a:pPr>
                      <a:r>
                        <a:rPr lang="en-US" sz="800">
                          <a:solidFill>
                            <a:srgbClr val="000000"/>
                          </a:solidFill>
                          <a:latin typeface="微软雅黑" panose="020B0503020204020204" pitchFamily="34" charset="-122"/>
                          <a:ea typeface="微软雅黑" panose="020B0503020204020204" pitchFamily="34" charset="-122"/>
                          <a:sym typeface="+mn-ea"/>
                        </a:rPr>
                        <a:t>X1:16</a:t>
                      </a:r>
                      <a:endParaRPr lang="en-US" sz="800">
                        <a:solidFill>
                          <a:srgbClr val="000000"/>
                        </a:solidFill>
                        <a:latin typeface="微软雅黑" panose="020B0503020204020204" pitchFamily="34" charset="-122"/>
                        <a:ea typeface="微软雅黑" panose="020B0503020204020204" pitchFamily="34" charset="-122"/>
                        <a:sym typeface="+mn-ea"/>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latin typeface="微软雅黑" panose="020B0503020204020204" pitchFamily="34" charset="-122"/>
                          <a:ea typeface="微软雅黑" panose="020B0503020204020204" pitchFamily="34" charset="-122"/>
                        </a:rPr>
                        <a:t>Reserved</a:t>
                      </a:r>
                      <a:endParaRPr lang="en-US" sz="800" b="0" i="0" u="none" strike="noStrike">
                        <a:solidFill>
                          <a:srgbClr val="000000"/>
                        </a:solidFill>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943610" y="1569720"/>
            <a:ext cx="3745230" cy="3343275"/>
          </a:xfrm>
          <a:prstGeom prst="rect">
            <a:avLst/>
          </a:prstGeom>
          <a:noFill/>
        </p:spPr>
        <p:txBody>
          <a:bodyPr wrap="square" lIns="0" tIns="0" rIns="0" bIns="0" rtlCol="0">
            <a:noAutofit/>
          </a:bodyPr>
          <a:lstStyle/>
          <a:p>
            <a:pPr>
              <a:lnSpc>
                <a:spcPct val="150000"/>
              </a:lnSpc>
              <a:defRPr/>
            </a:pPr>
            <a:r>
              <a:rPr lang="en-US" sz="1600">
                <a:ea typeface="微软雅黑" panose="020B0503020204020204" pitchFamily="34" charset="-122"/>
                <a:cs typeface="Arial" panose="020B0604020202020204" pitchFamily="34" charset="0"/>
              </a:rPr>
              <a:t>       The interface includes basic function/communication interfaces such as power supply, communication, ignition switch, etc. Other types of interfaces can also be added according to the customer's requirements; the connector model can also be changed to the customer's specified model.</a:t>
            </a:r>
            <a:endParaRPr lang="en-US" sz="1600">
              <a:ea typeface="微软雅黑" panose="020B0503020204020204" pitchFamily="34" charset="-122"/>
              <a:cs typeface="Arial" panose="020B0604020202020204" pitchFamily="34" charset="0"/>
            </a:endParaRPr>
          </a:p>
        </p:txBody>
      </p:sp>
      <p:pic>
        <p:nvPicPr>
          <p:cNvPr id="2" name="图片 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6627"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sp>
        <p:nvSpPr>
          <p:cNvPr id="26628" name="Rectangle 4"/>
          <p:cNvSpPr/>
          <p:nvPr/>
        </p:nvSpPr>
        <p:spPr>
          <a:xfrm>
            <a:off x="1219200" y="778669"/>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Controller Basic Functions</a:t>
            </a:r>
            <a:endParaRPr lang="en-US" b="1" dirty="0">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graphicFrame>
        <p:nvGraphicFramePr>
          <p:cNvPr id="9" name="表格 8"/>
          <p:cNvGraphicFramePr>
            <a:graphicFrameLocks noGrp="1"/>
          </p:cNvGraphicFramePr>
          <p:nvPr>
            <p:custDataLst>
              <p:tags r:id="rId1"/>
            </p:custDataLst>
          </p:nvPr>
        </p:nvGraphicFramePr>
        <p:xfrm>
          <a:off x="1219200" y="1381125"/>
          <a:ext cx="9791700" cy="5432375"/>
        </p:xfrm>
        <a:graphic>
          <a:graphicData uri="http://schemas.openxmlformats.org/drawingml/2006/table">
            <a:tbl>
              <a:tblPr/>
              <a:tblGrid>
                <a:gridCol w="1338580"/>
                <a:gridCol w="1595120"/>
                <a:gridCol w="6858000"/>
              </a:tblGrid>
              <a:tr h="579120">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Serial number</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698" marB="45698"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Function</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698" marB="45698"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chemeClr val="bg1"/>
                          </a:solidFill>
                          <a:latin typeface="微软雅黑" panose="020B0503020204020204" pitchFamily="34" charset="-122"/>
                          <a:ea typeface="微软雅黑" panose="020B0503020204020204" pitchFamily="34" charset="-122"/>
                        </a:rPr>
                        <a:t>Detailed description</a:t>
                      </a:r>
                      <a:endParaRPr kumimoji="0" lang="en-US" sz="1600" b="1" i="0" u="none" strike="noStrike" cap="none" normalizeH="0" baseline="0" dirty="0">
                        <a:ln>
                          <a:noFill/>
                        </a:ln>
                        <a:solidFill>
                          <a:schemeClr val="bg1"/>
                        </a:solidFill>
                        <a:latin typeface="微软雅黑" panose="020B0503020204020204" pitchFamily="34" charset="-122"/>
                        <a:ea typeface="微软雅黑" panose="020B0503020204020204" pitchFamily="34" charset="-122"/>
                      </a:endParaRPr>
                    </a:p>
                  </a:txBody>
                  <a:tcPr marT="45698" marB="45698"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r>
              <a:tr h="548640">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1</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Power on self-test</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Whether the receiver is working normally and whether the communication is smooth.</a:t>
                      </a:r>
                      <a:endPar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548640">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2</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Rapid air leakage alarm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sym typeface="+mn-ea"/>
                        </a:rPr>
                        <a:t>The air</a:t>
                      </a:r>
                      <a:r>
                        <a:rPr kumimoji="0" lang="en-US" sz="1500">
                          <a:ln>
                            <a:noFill/>
                          </a:ln>
                          <a:solidFill>
                            <a:srgbClr val="404040"/>
                          </a:solidFill>
                          <a:latin typeface="微软雅黑" panose="020B0503020204020204" pitchFamily="34" charset="-122"/>
                          <a:ea typeface="微软雅黑" panose="020B0503020204020204" pitchFamily="34" charset="-122"/>
                          <a:sym typeface="+mn-ea"/>
                        </a:rPr>
                        <a:t>pressure decreases at a rate of more than</a:t>
                      </a: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sym typeface="+mn-ea"/>
                        </a:rPr>
                        <a:t>9KPa within 8 seconds, and an alarm is issued within the specified time.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sym typeface="+mn-ea"/>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498475">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3</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Underpressure alarm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The air pressure is lower than 75% of the regulation, the alarm will be issued within the specified time.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488950">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Overpressure alarm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The air pressure is higher than 125% of the regulation, the alarm will be issued within the specified time.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706755">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High tire temperature alarm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Tire temperature exceeds the set value, the alarm will be issued within a specified period of time.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420370">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6</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System failure alarm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0" fontAlgn="base" latinLnBrk="0" hangingPunct="0">
                        <a:lnSpc>
                          <a:spcPct val="150000"/>
                        </a:lnSpc>
                        <a:spcBef>
                          <a:spcPct val="20000"/>
                        </a:spcBef>
                        <a:spcAft>
                          <a:spcPct val="0"/>
                        </a:spcAft>
                        <a:buClr>
                          <a:schemeClr val="hlink"/>
                        </a:buClr>
                        <a:buSzTx/>
                        <a:buFont typeface="Wingdings" panose="05000000000000000000" pitchFamily="2" charset="2"/>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System failure alarm is issued after 10min.</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555625">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7</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Alarm priority</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marL="342900" indent="-342900"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1" indent="0" algn="l"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Fault alarm is preferred to tire pressure alarm, rapid air leakage is preferred to low pressure alarm to high pressure alarm.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696595">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8</a:t>
                      </a:r>
                      <a:endPar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Can bus communication</a:t>
                      </a:r>
                      <a:endPar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marL="342900" indent="-342900"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1" indent="0" algn="l" defTabSz="913130" rtl="0" eaLnBrk="0" fontAlgn="base" latinLnBrk="0" hangingPunct="0">
                        <a:lnSpc>
                          <a:spcPct val="150000"/>
                        </a:lnSpc>
                        <a:spcBef>
                          <a:spcPct val="20000"/>
                        </a:spcBef>
                        <a:spcAft>
                          <a:spcPct val="0"/>
                        </a:spcAft>
                        <a:buClr>
                          <a:schemeClr val="hlink"/>
                        </a:buClr>
                        <a:buSzTx/>
                        <a:buFont typeface="Wingdings" panose="05000000000000000000" pitchFamily="2" charset="2"/>
                        <a:buNone/>
                      </a:pP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CAN2.0A, high speed CAN baud rate 500Kbits/S, meet ISO11898 </a:t>
                      </a:r>
                      <a:r>
                        <a:rPr kumimoji="0" lang="en-US" sz="1500" b="0" i="0" u="none" strike="noStrike" cap="none" normalizeH="0" baseline="0" dirty="0" err="1">
                          <a:ln>
                            <a:noFill/>
                          </a:ln>
                          <a:solidFill>
                            <a:srgbClr val="404040"/>
                          </a:solidFill>
                          <a:latin typeface="微软雅黑" panose="020B0503020204020204" pitchFamily="34" charset="-122"/>
                          <a:ea typeface="微软雅黑" panose="020B0503020204020204" pitchFamily="34" charset="-122"/>
                        </a:rPr>
                        <a:t>standard;CAN</a:t>
                      </a: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 controller chip TJA1042;</a:t>
                      </a:r>
                      <a:endPar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endParaRPr>
                    </a:p>
                  </a:txBody>
                  <a:tcPr marT="45715" marB="45715"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bl>
          </a:graphicData>
        </a:graphic>
      </p:graphicFrame>
      <p:pic>
        <p:nvPicPr>
          <p:cNvPr id="26672" name="图片 9"/>
          <p:cNvPicPr>
            <a:picLocks noChangeAspect="1"/>
          </p:cNvPicPr>
          <p:nvPr/>
        </p:nvPicPr>
        <p:blipFill>
          <a:blip r:embed="rId2"/>
          <a:stretch>
            <a:fillRect/>
          </a:stretch>
        </p:blipFill>
        <p:spPr>
          <a:xfrm>
            <a:off x="428625" y="312738"/>
            <a:ext cx="577850" cy="577850"/>
          </a:xfrm>
          <a:prstGeom prst="rect">
            <a:avLst/>
          </a:prstGeom>
          <a:noFill/>
          <a:ln w="9525">
            <a:noFill/>
          </a:ln>
        </p:spPr>
      </p:pic>
      <p:pic>
        <p:nvPicPr>
          <p:cNvPr id="2" name="图片 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7"/>
          <p:cNvSpPr/>
          <p:nvPr/>
        </p:nvSpPr>
        <p:spPr>
          <a:xfrm>
            <a:off x="263525" y="142875"/>
            <a:ext cx="877888" cy="877888"/>
          </a:xfrm>
          <a:prstGeom prst="ellipse">
            <a:avLst/>
          </a:prstGeom>
          <a:noFill/>
          <a:ln w="6350" cap="flat" cmpd="sng">
            <a:solidFill>
              <a:srgbClr val="A5A5A5"/>
            </a:solidFill>
            <a:prstDash val="solid"/>
            <a:bevel/>
            <a:headEnd type="none" w="med" len="med"/>
            <a:tailEnd type="none" w="med" len="med"/>
          </a:ln>
        </p:spPr>
        <p:txBody>
          <a:bodyPr lIns="91430" tIns="45718" rIns="91430" bIns="45718" anchor="ctr" anchorCtr="0"/>
          <a:lstStyle/>
          <a:p>
            <a:pPr algn="ctr" eaLnBrk="1" hangingPunct="1"/>
            <a:endParaRPr lang="en-US" altLang="zh-CN" sz="2800" dirty="0">
              <a:solidFill>
                <a:srgbClr val="7F7F7F"/>
              </a:solidFill>
              <a:latin typeface="Calibri" panose="020F0502020204030204" pitchFamily="34" charset="0"/>
              <a:sym typeface="Calibri" panose="020F0502020204030204" pitchFamily="34" charset="0"/>
            </a:endParaRPr>
          </a:p>
        </p:txBody>
      </p:sp>
      <p:sp>
        <p:nvSpPr>
          <p:cNvPr id="27651" name="Rectangle 4"/>
          <p:cNvSpPr/>
          <p:nvPr/>
        </p:nvSpPr>
        <p:spPr>
          <a:xfrm>
            <a:off x="1219200" y="1063625"/>
            <a:ext cx="7461250" cy="484188"/>
          </a:xfrm>
          <a:prstGeom prst="rect">
            <a:avLst/>
          </a:prstGeom>
          <a:noFill/>
          <a:ln w="9525">
            <a:noFill/>
          </a:ln>
        </p:spPr>
        <p:txBody>
          <a:bodyPr lIns="91430" tIns="45718" rIns="91430" bIns="45718">
            <a:spAutoFit/>
          </a:bodyPr>
          <a:lstStyle/>
          <a:p>
            <a:pPr algn="just" eaLnBrk="1" hangingPunct="1">
              <a:lnSpc>
                <a:spcPct val="150000"/>
              </a:lnSpc>
              <a:spcAft>
                <a:spcPts val="800"/>
              </a:spcAft>
            </a:pPr>
            <a:r>
              <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rPr>
              <a:t>Basic performance of passenger car receiver controller</a:t>
            </a:r>
            <a:endParaRPr lang="en-US" b="1">
              <a:solidFill>
                <a:srgbClr val="EC7016"/>
              </a:solidFill>
              <a:latin typeface="微软雅黑" panose="020B0503020204020204" pitchFamily="34" charset="-122"/>
              <a:ea typeface="微软雅黑" panose="020B0503020204020204" pitchFamily="34" charset="-122"/>
              <a:sym typeface="Times New Roman" panose="02020603050405020304" pitchFamily="18" charset="0"/>
            </a:endParaRPr>
          </a:p>
        </p:txBody>
      </p:sp>
      <p:graphicFrame>
        <p:nvGraphicFramePr>
          <p:cNvPr id="9" name="表格 8"/>
          <p:cNvGraphicFramePr>
            <a:graphicFrameLocks noGrp="1"/>
          </p:cNvGraphicFramePr>
          <p:nvPr>
            <p:custDataLst>
              <p:tags r:id="rId1"/>
            </p:custDataLst>
          </p:nvPr>
        </p:nvGraphicFramePr>
        <p:xfrm>
          <a:off x="1219200" y="1735138"/>
          <a:ext cx="9791700" cy="4908515"/>
        </p:xfrm>
        <a:graphic>
          <a:graphicData uri="http://schemas.openxmlformats.org/drawingml/2006/table">
            <a:tbl>
              <a:tblPr/>
              <a:tblGrid>
                <a:gridCol w="932180"/>
                <a:gridCol w="2149158"/>
                <a:gridCol w="3352800"/>
                <a:gridCol w="3357562"/>
              </a:tblGrid>
              <a:tr h="619124">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No.</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699" marB="45699"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Basic items</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699" marB="45699"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Specific requirements</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699" marB="45699"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rPr>
                        <a:t>Remarks</a:t>
                      </a:r>
                      <a:endParaRPr kumimoji="0" lang="en-US" sz="1600" b="1" i="0" u="none" strike="noStrike" cap="none" normalizeH="0" baseline="0">
                        <a:ln>
                          <a:noFill/>
                        </a:ln>
                        <a:solidFill>
                          <a:schemeClr val="bg1"/>
                        </a:solidFill>
                        <a:latin typeface="微软雅黑" panose="020B0503020204020204" pitchFamily="34" charset="-122"/>
                        <a:ea typeface="微软雅黑" panose="020B0503020204020204" pitchFamily="34" charset="-122"/>
                      </a:endParaRPr>
                    </a:p>
                  </a:txBody>
                  <a:tcPr marT="45699" marB="45699" anchor="ctr" anchorCtr="1"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28575" cap="flat" cmpd="sng" algn="ctr">
                      <a:solidFill>
                        <a:srgbClr val="7F7F7F"/>
                      </a:solidFill>
                      <a:prstDash val="solid"/>
                      <a:round/>
                      <a:headEnd type="none" w="med" len="med"/>
                      <a:tailEnd type="none" w="med" len="med"/>
                    </a:lnB>
                    <a:lnTlToBr>
                      <a:noFill/>
                    </a:lnTlToBr>
                    <a:lnBlToTr>
                      <a:noFill/>
                    </a:lnBlToTr>
                    <a:solidFill>
                      <a:schemeClr val="accent2"/>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1</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Voltage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Rated voltage 12V</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6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Operating voltage 9-16V (passenger car)   </a:t>
                      </a:r>
                      <a:endParaRPr kumimoji="0" lang="en-US" sz="16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2</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Maximum quiescent current</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&lt;0.1mA</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3</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Operating Current</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&lt;100mA</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Operating Temperature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-40℃~+85℃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Storage Temperature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-40℃~+95℃</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6</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Receiving Sensitivity</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&gt;-105dBm</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6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7</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Carrier Frequency</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433.92MHz</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600">
                          <a:ln>
                            <a:noFill/>
                          </a:ln>
                          <a:solidFill>
                            <a:srgbClr val="404040"/>
                          </a:solidFill>
                          <a:latin typeface="微软雅黑" panose="020B0503020204020204" pitchFamily="34" charset="-122"/>
                          <a:ea typeface="微软雅黑" panose="020B0503020204020204" pitchFamily="34" charset="-122"/>
                          <a:sym typeface="+mn-ea"/>
                        </a:rPr>
                        <a:t>±100Khz</a:t>
                      </a:r>
                      <a:endParaRPr kumimoji="0" lang="en-US" sz="1600">
                        <a:ln>
                          <a:noFill/>
                        </a:ln>
                        <a:solidFill>
                          <a:srgbClr val="404040"/>
                        </a:solidFill>
                        <a:latin typeface="微软雅黑" panose="020B0503020204020204" pitchFamily="34" charset="-122"/>
                        <a:ea typeface="微软雅黑" panose="020B0503020204020204" pitchFamily="34" charset="-122"/>
                        <a:sym typeface="+mn-ea"/>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434974">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8</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Protection Class</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IP5X</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6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B-pillar, C-pillar, trunk</a:t>
                      </a:r>
                      <a:endParaRPr kumimoji="0" lang="en-US" sz="16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60363">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9</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System Design Life</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15 years or 250,000 kilometers</a:t>
                      </a:r>
                      <a:endPar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1071880" rtl="0" eaLnBrk="1" fontAlgn="base" latinLnBrk="0" hangingPunct="1">
                        <a:lnSpc>
                          <a:spcPct val="100000"/>
                        </a:lnSpc>
                        <a:spcBef>
                          <a:spcPct val="0"/>
                        </a:spcBef>
                        <a:spcAft>
                          <a:spcPct val="0"/>
                        </a:spcAft>
                        <a:buClrTx/>
                        <a:buSzTx/>
                        <a:buFontTx/>
                        <a:buNone/>
                      </a:pPr>
                      <a:endParaRPr kumimoji="0" lang="en-US" altLang="zh-CN" sz="1500" b="0" i="0" u="none" strike="noStrike" cap="none" normalizeH="0" baseline="0">
                        <a:ln>
                          <a:noFill/>
                        </a:ln>
                        <a:solidFill>
                          <a:srgbClr val="404040"/>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r h="376238">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10</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6" marB="45716"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91313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91313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91313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91313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91313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Installation</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rPr>
                        <a:t>Vehicle interior</a:t>
                      </a:r>
                      <a:endParaRPr kumimoji="0" lang="en-US" sz="1500" b="0" i="0" u="none" strike="noStrike" cap="none" normalizeH="0" baseline="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c>
                  <a:txBody>
                    <a:bodyPr/>
                    <a:lstStyle>
                      <a:lvl1pPr defTabSz="1071880">
                        <a:lnSpc>
                          <a:spcPct val="90000"/>
                        </a:lnSpc>
                        <a:spcBef>
                          <a:spcPts val="1000"/>
                        </a:spcBef>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defTabSz="1071880">
                        <a:lnSpc>
                          <a:spcPct val="90000"/>
                        </a:lnSpc>
                        <a:spcBef>
                          <a:spcPts val="500"/>
                        </a:spcBef>
                        <a:buFont typeface="Arial" panose="020B0604020202020204" pitchFamily="34" charset="0"/>
                        <a:defRPr kumimoji="1" sz="20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defTabSz="1071880">
                        <a:lnSpc>
                          <a:spcPct val="90000"/>
                        </a:lnSpc>
                        <a:spcBef>
                          <a:spcPts val="500"/>
                        </a:spcBef>
                        <a:buFont typeface="Arial" panose="020B0604020202020204" pitchFamily="34" charset="0"/>
                        <a:defRPr kumimoji="1">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defTabSz="1071880">
                        <a:lnSpc>
                          <a:spcPct val="90000"/>
                        </a:lnSpc>
                        <a:spcBef>
                          <a:spcPts val="500"/>
                        </a:spcBef>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71880" eaLnBrk="0" fontAlgn="base" hangingPunct="0">
                        <a:lnSpc>
                          <a:spcPct val="90000"/>
                        </a:lnSpc>
                        <a:spcBef>
                          <a:spcPts val="500"/>
                        </a:spcBef>
                        <a:spcAft>
                          <a:spcPct val="0"/>
                        </a:spcAft>
                        <a:buFont typeface="Arial" panose="020B0604020202020204" pitchFamily="34" charset="0"/>
                        <a:defRPr kumimoji="1" sz="1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107188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rPr>
                        <a:t>B-pillar, C-pillar, trunk</a:t>
                      </a:r>
                      <a:endParaRPr kumimoji="0" lang="en-US" sz="1500" b="0" i="0" u="none" strike="noStrike" cap="none" normalizeH="0" baseline="0" dirty="0">
                        <a:ln>
                          <a:noFill/>
                        </a:ln>
                        <a:solidFill>
                          <a:srgbClr val="404040"/>
                        </a:solidFill>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BFBFBF">
                        <a:alpha val="20000"/>
                      </a:srgbClr>
                    </a:solidFill>
                  </a:tcPr>
                </a:tc>
              </a:tr>
            </a:tbl>
          </a:graphicData>
        </a:graphic>
      </p:graphicFrame>
      <p:pic>
        <p:nvPicPr>
          <p:cNvPr id="27715" name="图片 9"/>
          <p:cNvPicPr>
            <a:picLocks noChangeAspect="1"/>
          </p:cNvPicPr>
          <p:nvPr/>
        </p:nvPicPr>
        <p:blipFill>
          <a:blip r:embed="rId2"/>
          <a:stretch>
            <a:fillRect/>
          </a:stretch>
        </p:blipFill>
        <p:spPr>
          <a:xfrm>
            <a:off x="428625" y="312738"/>
            <a:ext cx="577850" cy="577850"/>
          </a:xfrm>
          <a:prstGeom prst="rect">
            <a:avLst/>
          </a:prstGeom>
          <a:noFill/>
          <a:ln w="9525">
            <a:noFill/>
          </a:ln>
        </p:spPr>
      </p:pic>
      <p:sp>
        <p:nvSpPr>
          <p:cNvPr id="27717" name="TextBox 1"/>
          <p:cNvSpPr/>
          <p:nvPr/>
        </p:nvSpPr>
        <p:spPr>
          <a:xfrm>
            <a:off x="1219200" y="230188"/>
            <a:ext cx="4198938" cy="646112"/>
          </a:xfrm>
          <a:prstGeom prst="rect">
            <a:avLst/>
          </a:prstGeom>
          <a:noFill/>
          <a:ln w="9525">
            <a:noFill/>
          </a:ln>
        </p:spPr>
        <p:txBody>
          <a:bodyPr wrap="none" lIns="91430" tIns="45718" rIns="91430" bIns="45718">
            <a:spAutoFit/>
          </a:bodyPr>
          <a:lstStyle/>
          <a:p>
            <a:pPr eaLnBrk="1" hangingPunct="1"/>
            <a:r>
              <a:rPr lang="en-US" sz="3600">
                <a:solidFill>
                  <a:srgbClr val="595959"/>
                </a:solidFill>
                <a:latin typeface="微软雅黑" panose="020B0503020204020204" pitchFamily="34" charset="-122"/>
                <a:ea typeface="微软雅黑" panose="020B0503020204020204" pitchFamily="34" charset="-122"/>
                <a:sym typeface="GeosansLight" pitchFamily="2" charset="0"/>
              </a:rPr>
              <a:t>Passenger car receiver controller</a:t>
            </a:r>
            <a:endParaRPr lang="en-US" sz="3600">
              <a:solidFill>
                <a:srgbClr val="595959"/>
              </a:solidFill>
              <a:latin typeface="微软雅黑" panose="020B0503020204020204" pitchFamily="34" charset="-122"/>
              <a:ea typeface="微软雅黑" panose="020B0503020204020204" pitchFamily="34" charset="-122"/>
              <a:sym typeface="GeosansLight" pitchFamily="2" charset="0"/>
            </a:endParaRPr>
          </a:p>
        </p:txBody>
      </p:sp>
      <p:pic>
        <p:nvPicPr>
          <p:cNvPr id="2" name="图片 1" descr="微信图片_20221118210029"/>
          <p:cNvPicPr>
            <a:picLocks noChangeAspect="1"/>
          </p:cNvPicPr>
          <p:nvPr/>
        </p:nvPicPr>
        <p:blipFill>
          <a:blip r:embed="rId3"/>
          <a:stretch>
            <a:fillRect/>
          </a:stretch>
        </p:blipFill>
        <p:spPr>
          <a:xfrm>
            <a:off x="9782175" y="60325"/>
            <a:ext cx="2303780" cy="647065"/>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10.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11.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12.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13.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14.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15.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16.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17.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18.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19.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2.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20.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21.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22.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23.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24.xml><?xml version="1.0" encoding="utf-8"?>
<p:tagLst xmlns:p="http://schemas.openxmlformats.org/presentationml/2006/main">
  <p:tag name="KSO_WM_DIAGRAM_VIRTUALLY_FRAME" val="{&quot;height&quot;:320.30000000000007,&quot;left&quot;:244.32503937007874,&quot;top&quot;:174.37503937007872,&quot;width&quot;:382.34165354330713}"/>
</p:tagLst>
</file>

<file path=ppt/tags/tag25.xml><?xml version="1.0" encoding="utf-8"?>
<p:tagLst xmlns:p="http://schemas.openxmlformats.org/presentationml/2006/main">
  <p:tag name="KSO_WM_UNIT_TABLE_BEAUTIFY" val="smartTable{29db4203-c131-4a61-a5bb-3f4d85ae4b99}"/>
  <p:tag name="TABLE_ENDDRAG_ORIGIN_RECT" val="479*270"/>
  <p:tag name="TABLE_ENDDRAG_RECT" val="204*123*479*270"/>
</p:tagLst>
</file>

<file path=ppt/tags/tag26.xml><?xml version="1.0" encoding="utf-8"?>
<p:tagLst xmlns:p="http://schemas.openxmlformats.org/presentationml/2006/main">
  <p:tag name="KSO_WM_UNIT_TABLE_BEAUTIFY" val="smartTable{e69258b6-7453-4e89-95ce-75cf83d2078d}"/>
  <p:tag name="TABLE_ENDDRAG_ORIGIN_RECT" val="771*426"/>
  <p:tag name="TABLE_ENDDRAG_RECT" val="96*108*771*426"/>
</p:tagLst>
</file>

<file path=ppt/tags/tag27.xml><?xml version="1.0" encoding="utf-8"?>
<p:tagLst xmlns:p="http://schemas.openxmlformats.org/presentationml/2006/main">
  <p:tag name="KSO_WM_UNIT_TABLE_BEAUTIFY" val="smartTable{69f41096-dae1-4ac0-9c87-43b291d3bd6e}"/>
</p:tagLst>
</file>

<file path=ppt/tags/tag28.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29.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30.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1.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2.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3.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4.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5.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6.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7.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8.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39.xml><?xml version="1.0" encoding="utf-8"?>
<p:tagLst xmlns:p="http://schemas.openxmlformats.org/presentationml/2006/main">
  <p:tag name="KSO_WM_DIAGRAM_VIRTUALLY_FRAME" val="{&quot;height&quot;:320.30000000000007,&quot;left&quot;:244.32503937007874,&quot;top&quot;:174.37503937007872,&quot;width&quot;:380.34165354330713}"/>
</p:tagLst>
</file>

<file path=ppt/tags/tag4.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40.xml><?xml version="1.0" encoding="utf-8"?>
<p:tagLst xmlns:p="http://schemas.openxmlformats.org/presentationml/2006/main">
  <p:tag name="KSO_WM_UNIT_TABLE_BEAUTIFY" val="smartTable{cd1ee814-c7d5-4d64-b7b0-41ff5c9af49f}"/>
  <p:tag name="TABLE_ENDDRAG_ORIGIN_RECT" val="545*336"/>
  <p:tag name="TABLE_ENDDRAG_RECT" val="120*78*545*337"/>
</p:tagLst>
</file>

<file path=ppt/tags/tag41.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2.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3.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4.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5.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6.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7.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8.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49.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5.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50.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51.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52.xml><?xml version="1.0" encoding="utf-8"?>
<p:tagLst xmlns:p="http://schemas.openxmlformats.org/presentationml/2006/main">
  <p:tag name="KSO_WM_DIAGRAM_VIRTUALLY_FRAME" val="{&quot;height&quot;:320.30000000000007,&quot;left&quot;:244.32503937007874,&quot;top&quot;:174.37503937007872,&quot;width&quot;:378.34165354330713}"/>
</p:tagLst>
</file>

<file path=ppt/tags/tag53.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54.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55.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56.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57.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58.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59.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6.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60.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61.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62.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63.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64.xml><?xml version="1.0" encoding="utf-8"?>
<p:tagLst xmlns:p="http://schemas.openxmlformats.org/presentationml/2006/main">
  <p:tag name="KSO_WM_DIAGRAM_VIRTUALLY_FRAME" val="{&quot;height&quot;:320.30000000000007,&quot;left&quot;:243.52503937007873,&quot;top&quot;:174.37503937007872,&quot;width&quot;:381.2749606299213}"/>
</p:tagLst>
</file>

<file path=ppt/tags/tag65.xml><?xml version="1.0" encoding="utf-8"?>
<p:tagLst xmlns:p="http://schemas.openxmlformats.org/presentationml/2006/main">
  <p:tag name="COMMONDATA" val="eyJoZGlkIjoiYTI2ODgwMDZjMjdlNzg0YmVlNDQ3MDllMWQ1ZTQwMzUifQ=="/>
</p:tagLst>
</file>

<file path=ppt/tags/tag7.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8.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ags/tag9.xml><?xml version="1.0" encoding="utf-8"?>
<p:tagLst xmlns:p="http://schemas.openxmlformats.org/presentationml/2006/main">
  <p:tag name="KSO_WM_DIAGRAM_VIRTUALLY_FRAME" val="{&quot;height&quot;:320.30000000000007,&quot;left&quot;:244.32503937007874,&quot;top&quot;:174.37503937007872,&quot;width&quot;:391.0249606299213}"/>
</p:tagLst>
</file>

<file path=ppt/theme/theme1.xml><?xml version="1.0" encoding="utf-8"?>
<a:theme xmlns:a="http://schemas.openxmlformats.org/drawingml/2006/main" name="Office Theme">
  <a:themeElements>
    <a:clrScheme name="">
      <a:dk1>
        <a:srgbClr val="000000"/>
      </a:dk1>
      <a:lt1>
        <a:srgbClr val="FFFFFF"/>
      </a:lt1>
      <a:dk2>
        <a:srgbClr val="39302A"/>
      </a:dk2>
      <a:lt2>
        <a:srgbClr val="E5DEDB"/>
      </a:lt2>
      <a:accent1>
        <a:srgbClr val="FFCA08"/>
      </a:accent1>
      <a:accent2>
        <a:srgbClr val="F8931D"/>
      </a:accent2>
      <a:accent3>
        <a:srgbClr val="FFFFFF"/>
      </a:accent3>
      <a:accent4>
        <a:srgbClr val="000000"/>
      </a:accent4>
      <a:accent5>
        <a:srgbClr val="FFE1AA"/>
      </a:accent5>
      <a:accent6>
        <a:srgbClr val="E18519"/>
      </a:accent6>
      <a:hlink>
        <a:srgbClr val="2998E3"/>
      </a:hlink>
      <a:folHlink>
        <a:srgbClr val="7F723D"/>
      </a:folHlink>
    </a:clrScheme>
    <a:fontScheme name="Office The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14598</Words>
  <Application>WPS 演示</Application>
  <PresentationFormat>宽屏</PresentationFormat>
  <Paragraphs>1034</Paragraphs>
  <Slides>40</Slides>
  <Notes>10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40</vt:i4>
      </vt:variant>
    </vt:vector>
  </HeadingPairs>
  <TitlesOfParts>
    <vt:vector size="60" baseType="lpstr">
      <vt:lpstr>Arial</vt:lpstr>
      <vt:lpstr>宋体</vt:lpstr>
      <vt:lpstr>Wingdings</vt:lpstr>
      <vt:lpstr>微软雅黑</vt:lpstr>
      <vt:lpstr>Calibri Light</vt:lpstr>
      <vt:lpstr>Calibri</vt:lpstr>
      <vt:lpstr>等线</vt:lpstr>
      <vt:lpstr>GeosansLight</vt:lpstr>
      <vt:lpstr>Segoe Print</vt:lpstr>
      <vt:lpstr>Open Sans</vt:lpstr>
      <vt:lpstr>Times New Roman</vt:lpstr>
      <vt:lpstr>黑体</vt:lpstr>
      <vt:lpstr>方正兰亭黑_GBK</vt:lpstr>
      <vt:lpstr>FRAJDQ+ËÎÌå</vt:lpstr>
      <vt:lpstr>Arial</vt:lpstr>
      <vt:lpstr>Agency FB</vt:lpstr>
      <vt:lpstr>Arial Rounded MT Bold</vt:lpstr>
      <vt:lpstr>楷体</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许强</cp:lastModifiedBy>
  <cp:revision>753</cp:revision>
  <dcterms:created xsi:type="dcterms:W3CDTF">2014-06-17T03:21:00Z</dcterms:created>
  <dcterms:modified xsi:type="dcterms:W3CDTF">2025-02-21T02:29:45Z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0B1D60D2A59B4612BA69ADDA00698E90_13</vt:lpwstr>
  </property>
</Properties>
</file>